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91" r:id="rId4"/>
    <p:sldId id="416" r:id="rId5"/>
    <p:sldId id="381" r:id="rId6"/>
    <p:sldId id="300" r:id="rId7"/>
    <p:sldId id="303" r:id="rId8"/>
    <p:sldId id="305" r:id="rId9"/>
    <p:sldId id="417" r:id="rId10"/>
    <p:sldId id="298" r:id="rId11"/>
    <p:sldId id="382" r:id="rId12"/>
    <p:sldId id="383" r:id="rId13"/>
    <p:sldId id="309" r:id="rId14"/>
    <p:sldId id="333" r:id="rId15"/>
    <p:sldId id="314" r:id="rId16"/>
    <p:sldId id="315" r:id="rId17"/>
    <p:sldId id="310" r:id="rId18"/>
    <p:sldId id="331" r:id="rId19"/>
    <p:sldId id="349" r:id="rId20"/>
    <p:sldId id="350" r:id="rId21"/>
    <p:sldId id="351" r:id="rId22"/>
    <p:sldId id="352" r:id="rId23"/>
    <p:sldId id="359" r:id="rId24"/>
    <p:sldId id="360" r:id="rId25"/>
    <p:sldId id="361" r:id="rId26"/>
    <p:sldId id="362" r:id="rId27"/>
    <p:sldId id="358" r:id="rId28"/>
    <p:sldId id="384" r:id="rId29"/>
    <p:sldId id="391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45" r:id="rId46"/>
    <p:sldId id="446" r:id="rId47"/>
    <p:sldId id="447" r:id="rId48"/>
    <p:sldId id="448" r:id="rId49"/>
    <p:sldId id="402" r:id="rId50"/>
    <p:sldId id="453" r:id="rId51"/>
    <p:sldId id="454" r:id="rId52"/>
    <p:sldId id="452" r:id="rId53"/>
    <p:sldId id="422" r:id="rId54"/>
    <p:sldId id="423" r:id="rId55"/>
    <p:sldId id="408" r:id="rId56"/>
    <p:sldId id="418" r:id="rId57"/>
    <p:sldId id="449" r:id="rId58"/>
    <p:sldId id="419" r:id="rId59"/>
    <p:sldId id="450" r:id="rId60"/>
    <p:sldId id="420" r:id="rId61"/>
    <p:sldId id="415" r:id="rId62"/>
    <p:sldId id="455" r:id="rId63"/>
    <p:sldId id="409" r:id="rId64"/>
    <p:sldId id="414" r:id="rId65"/>
    <p:sldId id="379" r:id="rId66"/>
    <p:sldId id="424" r:id="rId67"/>
    <p:sldId id="425" r:id="rId68"/>
    <p:sldId id="426" r:id="rId69"/>
    <p:sldId id="427" r:id="rId70"/>
    <p:sldId id="428" r:id="rId71"/>
    <p:sldId id="429" r:id="rId72"/>
    <p:sldId id="376" r:id="rId73"/>
    <p:sldId id="261" r:id="rId74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5" autoAdjust="0"/>
  </p:normalViewPr>
  <p:slideViewPr>
    <p:cSldViewPr>
      <p:cViewPr varScale="1">
        <p:scale>
          <a:sx n="114" d="100"/>
          <a:sy n="114" d="100"/>
        </p:scale>
        <p:origin x="1536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89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r">
              <a:defRPr sz="1300"/>
            </a:lvl1pPr>
          </a:lstStyle>
          <a:p>
            <a:fld id="{E0D81AFD-8F89-4AF0-B010-0D60D1318A89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4" rIns="96007" bIns="4800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6007" tIns="48004" rIns="96007" bIns="48004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46677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r">
              <a:defRPr sz="1300"/>
            </a:lvl1pPr>
          </a:lstStyle>
          <a:p>
            <a:fld id="{02CFF5DB-638A-42F6-A667-3A4AE856A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10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F5DB-638A-42F6-A667-3A4AE856A70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49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F5DB-638A-42F6-A667-3A4AE856A70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70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F5DB-638A-42F6-A667-3A4AE856A70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3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27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44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52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1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5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73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91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52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55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0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83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314AA-B6DF-4F73-A12C-D66B0E0F7D88}" type="datetimeFigureOut">
              <a:rPr lang="cs-CZ" smtClean="0"/>
              <a:t>6.9.2018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95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celarstvi.cz/aktuality/gdpr-&#8211;-zrizeni-noveho-odkazu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736303"/>
          </a:xfrm>
        </p:spPr>
        <p:txBody>
          <a:bodyPr/>
          <a:lstStyle/>
          <a:p>
            <a:r>
              <a:rPr lang="cs-CZ" b="1" dirty="0"/>
              <a:t>AKTIV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zástupců ZO, OO a KKV ČSV, z. s.</a:t>
            </a:r>
            <a:br>
              <a:rPr lang="cs-CZ" dirty="0"/>
            </a:br>
            <a:r>
              <a:rPr lang="cs-CZ" dirty="0"/>
              <a:t>pro </a:t>
            </a:r>
            <a:r>
              <a:rPr lang="cs-CZ" dirty="0" smtClean="0">
                <a:solidFill>
                  <a:srgbClr val="FF0000"/>
                </a:solidFill>
              </a:rPr>
              <a:t>Pardubický </a:t>
            </a:r>
            <a:r>
              <a:rPr lang="cs-CZ" dirty="0">
                <a:solidFill>
                  <a:srgbClr val="FF0000"/>
                </a:solidFill>
              </a:rPr>
              <a:t>kraj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58417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22. </a:t>
            </a:r>
            <a:r>
              <a:rPr lang="cs-CZ" b="1" dirty="0">
                <a:solidFill>
                  <a:srgbClr val="FF0000"/>
                </a:solidFill>
              </a:rPr>
              <a:t>9. </a:t>
            </a:r>
            <a:r>
              <a:rPr lang="cs-CZ" b="1" dirty="0" smtClean="0">
                <a:solidFill>
                  <a:srgbClr val="FF0000"/>
                </a:solidFill>
              </a:rPr>
              <a:t>2018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SOUV-VVC Nasavrky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9.00 </a:t>
            </a:r>
            <a:r>
              <a:rPr lang="cs-CZ" b="1" dirty="0">
                <a:solidFill>
                  <a:srgbClr val="FF0000"/>
                </a:solidFill>
              </a:rPr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12.00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95575"/>
            <a:ext cx="11334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r>
              <a:rPr lang="cs-CZ" sz="4000" b="1" dirty="0"/>
              <a:t>Dotace  1.D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90872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Pokyny viz Včelařství č. 8 (příloha) a Oběžníku č. 1</a:t>
            </a:r>
            <a:r>
              <a:rPr lang="cs-CZ" sz="2000" b="1" dirty="0" smtClean="0">
                <a:latin typeface="+mj-lt"/>
              </a:rPr>
              <a:t>/2018</a:t>
            </a:r>
            <a:endParaRPr lang="cs-CZ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Cel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á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p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ří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loha je uve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ř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ejn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ě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 na webu, formul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ář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 také, budou zde také modelové příklady pro žadatele. Bude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tam také 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výčet katastrů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„bílých míst“ (území, kde nevyvíjí činnost žádná základní organizace svazu).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u="sng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Pozor! Po upozornění </a:t>
            </a:r>
            <a:r>
              <a:rPr lang="cs-CZ" sz="2000" b="1" u="sng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MZe</a:t>
            </a:r>
            <a:r>
              <a:rPr lang="cs-CZ" sz="2000" b="1" u="sng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je termín odevzdání žádostí o dotaci do 14.9.2018 včetně.</a:t>
            </a:r>
            <a:endParaRPr lang="cs-CZ" sz="2000" b="1" u="sng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Pro letošní rok </a:t>
            </a:r>
            <a:r>
              <a:rPr lang="cs-CZ" sz="2000" b="1" dirty="0" smtClean="0">
                <a:latin typeface="+mj-lt"/>
              </a:rPr>
              <a:t>částka oficiálně není známa (plán 80 mil., hovoří se o 100 mil. Kč)</a:t>
            </a:r>
            <a:endParaRPr lang="cs-CZ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Na administraci této dotace je stejně jako loni stanoveno  5</a:t>
            </a:r>
            <a:r>
              <a:rPr lang="cs-CZ" sz="2000" b="1" dirty="0" smtClean="0">
                <a:latin typeface="+mj-lt"/>
              </a:rPr>
              <a:t>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+mj-lt"/>
              </a:rPr>
              <a:t>Zpracování </a:t>
            </a:r>
            <a:r>
              <a:rPr lang="cs-CZ" sz="2000" b="1" dirty="0">
                <a:latin typeface="+mj-lt"/>
              </a:rPr>
              <a:t>proběhne stejně jako loni přes CIS – nutno zabezpečit:</a:t>
            </a:r>
          </a:p>
          <a:p>
            <a:r>
              <a:rPr lang="cs-CZ" sz="2000" b="1" dirty="0">
                <a:latin typeface="+mj-lt"/>
              </a:rPr>
              <a:t>      - sběr podkladů od členů, příp. </a:t>
            </a:r>
            <a:r>
              <a:rPr lang="cs-CZ" sz="2000" b="1" dirty="0" smtClean="0">
                <a:latin typeface="+mj-lt"/>
              </a:rPr>
              <a:t>nečlenů, </a:t>
            </a:r>
            <a:r>
              <a:rPr lang="cs-CZ" sz="2000" b="1" dirty="0">
                <a:latin typeface="+mj-lt"/>
              </a:rPr>
              <a:t>pokud </a:t>
            </a:r>
            <a:r>
              <a:rPr lang="cs-CZ" sz="2000" b="1" dirty="0" smtClean="0">
                <a:latin typeface="+mj-lt"/>
              </a:rPr>
              <a:t>se přihlásí </a:t>
            </a:r>
            <a:r>
              <a:rPr lang="cs-CZ" sz="2000" b="1" dirty="0">
                <a:latin typeface="+mj-lt"/>
              </a:rPr>
              <a:t>– do  </a:t>
            </a:r>
            <a:r>
              <a:rPr lang="cs-CZ" sz="2000" b="1" dirty="0" smtClean="0">
                <a:latin typeface="+mj-lt"/>
              </a:rPr>
              <a:t>14. </a:t>
            </a:r>
            <a:r>
              <a:rPr lang="cs-CZ" sz="2000" b="1" dirty="0">
                <a:latin typeface="+mj-lt"/>
              </a:rPr>
              <a:t>září.</a:t>
            </a:r>
          </a:p>
          <a:p>
            <a:r>
              <a:rPr lang="cs-CZ" sz="2000" b="1" dirty="0">
                <a:latin typeface="+mj-lt"/>
              </a:rPr>
              <a:t>      -</a:t>
            </a:r>
            <a:r>
              <a:rPr lang="cs-CZ" sz="2000" b="1" dirty="0">
                <a:solidFill>
                  <a:srgbClr val="FF0000"/>
                </a:solidFill>
                <a:latin typeface="+mj-lt"/>
              </a:rPr>
              <a:t> zadat data do CIS – pozor na soulad údajů u aktuálního stavu a </a:t>
            </a:r>
          </a:p>
          <a:p>
            <a:r>
              <a:rPr lang="cs-CZ" sz="2000" b="1" dirty="0">
                <a:solidFill>
                  <a:srgbClr val="FF0000"/>
                </a:solidFill>
                <a:latin typeface="+mj-lt"/>
              </a:rPr>
              <a:t>        stavu pro dotaci  1.D!!!</a:t>
            </a:r>
          </a:p>
          <a:p>
            <a:r>
              <a:rPr lang="cs-CZ" sz="2000" b="1" dirty="0">
                <a:latin typeface="+mj-lt"/>
              </a:rPr>
              <a:t>      - vygenerovat příslušné dokumenty a tyto odeslat na svaz do </a:t>
            </a:r>
            <a:r>
              <a:rPr lang="cs-CZ" sz="2000" b="1" dirty="0" smtClean="0">
                <a:latin typeface="+mj-lt"/>
              </a:rPr>
              <a:t>30.9</a:t>
            </a:r>
            <a:r>
              <a:rPr lang="cs-CZ" sz="2000" b="1" dirty="0">
                <a:latin typeface="+mj-lt"/>
              </a:rPr>
              <a:t>. </a:t>
            </a:r>
          </a:p>
          <a:p>
            <a:r>
              <a:rPr lang="cs-CZ" sz="2000" b="1" dirty="0">
                <a:latin typeface="+mj-lt"/>
              </a:rPr>
              <a:t>        (podepsané přísl. funkcionáři a orazítkované)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+mj-lt"/>
              </a:rPr>
              <a:t>Pozor u registrovaných včelařů – tito musí mateřské ZO dodat potvrzení od ZO, kde mají včelstva registrována!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+mj-lt"/>
              </a:rPr>
              <a:t>Odlišný postup je u chovatelů, kteří mají umístěna včelstva </a:t>
            </a:r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jen na </a:t>
            </a:r>
            <a:r>
              <a:rPr lang="cs-CZ" sz="2000" b="1" dirty="0">
                <a:solidFill>
                  <a:srgbClr val="FF0000"/>
                </a:solidFill>
                <a:latin typeface="+mj-lt"/>
              </a:rPr>
              <a:t>území, kde není základní organizace (viz Oběžník č. </a:t>
            </a:r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1/2018 </a:t>
            </a:r>
            <a:r>
              <a:rPr lang="cs-CZ" sz="2000" b="1" dirty="0">
                <a:solidFill>
                  <a:srgbClr val="FF0000"/>
                </a:solidFill>
                <a:latin typeface="+mj-lt"/>
              </a:rPr>
              <a:t>a </a:t>
            </a:r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příloha Včelařství č. 8/2018)</a:t>
            </a:r>
            <a:endParaRPr lang="cs-CZ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55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12C151C-70FE-4D04-A78B-D0D6F516A6BC}"/>
              </a:ext>
            </a:extLst>
          </p:cNvPr>
          <p:cNvSpPr/>
          <p:nvPr/>
        </p:nvSpPr>
        <p:spPr>
          <a:xfrm>
            <a:off x="0" y="44624"/>
            <a:ext cx="9144000" cy="6870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co si dát pozor:</a:t>
            </a:r>
            <a:endParaRPr lang="cs-CZ" sz="2800" b="1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Ohledně zemřelých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žadatelů: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Kdo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zdědí, musí být doloženo buď předběžným opatřením nebo alespoň přípisem od notáře. 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Výklad 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Včelařství č. 8/2017 rubrika Zeptali jste se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cs-CZ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5000"/>
              </a:lnSpc>
              <a:buFontTx/>
              <a:buAutoNum type="arabicParenR"/>
            </a:pP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současné době máme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bílých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míst (tam, kde nejsou naše ZO ČSV).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Jsou to: Mladá Boleslav, Zlatníky, Teplá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Budišov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Budišovkou, Losiná,  Blížkovice, Záblatí, Střelice u Brna, Raduň.  Výčet katastrů na těchto územích najdete na našem webu.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Informace o katastrech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 na svých územích v případě potřeby (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 nečleny) podá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příslušná okresní organizace - ve směrnici je uvedena její e-mailová adresa.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Bohužel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katastrů, jejichž části má více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ZO,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přes výzvu v oběžníku č. 1/2017 stále hodně. Územní působnost mají ve své kompetenci okresní organizace.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věci je podrobnější informace v další části programu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lnSpc>
                <a:spcPct val="115000"/>
              </a:lnSpc>
              <a:buFontTx/>
              <a:buAutoNum type="arabicParenR"/>
            </a:pP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Ověřené plné moci při výplatě hotovosti na sekretariátě:</a:t>
            </a:r>
            <a:r>
              <a:rPr lang="cs-CZ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​Tato praxe trvá již dva roky. Nejde o žádnou diskriminaci, ale důvodnou opatrnost. </a:t>
            </a: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Jde jen o ty plné moci, které se uplatňují při výplatách na sekretariátu, který řeší dotaci na bílých místech.</a:t>
            </a:r>
            <a:r>
              <a:rPr lang="cs-CZ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My neznáme dotyčné zmocněnce ani zmocnitele, proto je zde na místě ověření PM a předložení občanského průkazu zmocněnce. </a:t>
            </a: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ZO se všichni znají, tam to třeba není. Ověření PM mít nemusí. </a:t>
            </a:r>
            <a:r>
              <a:rPr lang="cs-CZ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není to diskriminace nečlenů. Pokud žádají u příslušné ZO, také dávají PM nebo na PM inkasují pro někoho podporu a to bez ověřené PM. </a:t>
            </a:r>
          </a:p>
          <a:p>
            <a:pPr marL="457200" indent="-457200">
              <a:lnSpc>
                <a:spcPct val="115000"/>
              </a:lnSpc>
              <a:buFontTx/>
              <a:buAutoNum type="arabicParenR"/>
            </a:pPr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5000"/>
              </a:lnSpc>
              <a:buFontTx/>
              <a:buAutoNum type="arabicParenR"/>
            </a:pPr>
            <a:endParaRPr lang="cs-CZ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C59A274-F350-42EE-8282-C5B776F88962}"/>
              </a:ext>
            </a:extLst>
          </p:cNvPr>
          <p:cNvSpPr/>
          <p:nvPr/>
        </p:nvSpPr>
        <p:spPr>
          <a:xfrm>
            <a:off x="35496" y="116632"/>
            <a:ext cx="9108504" cy="717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cs-CZ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Žadatelé </a:t>
            </a:r>
            <a:r>
              <a:rPr lang="cs-CZ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nečlenové – příslušnost ZO ČSV k převzetí žádosti o </a:t>
            </a:r>
            <a:r>
              <a:rPr lang="cs-CZ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dotace je popsána v interní směrnici svazu uveřejněné v příloze Včelařství č. 8/2018. Tato příloha je též na našem webu. </a:t>
            </a:r>
          </a:p>
          <a:p>
            <a:pPr>
              <a:lnSpc>
                <a:spcPct val="115000"/>
              </a:lnSpc>
            </a:pPr>
            <a:endParaRPr lang="cs-CZ" sz="14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</a:pPr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Modelové příklady, kde žádat o dotaci 1.D (pro členy i nečleny svazu) jsou také na našem webu a v Oběžníku č. 1/2018. </a:t>
            </a:r>
          </a:p>
          <a:p>
            <a:endParaRPr lang="cs-CZ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 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Pohlídat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i podklady pro 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statistiku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ze statistiky se vychází při poskytování dotací. Je třeba trvat na tom, aby žadatelé statistické údaje řádně vyplnili.</a:t>
            </a:r>
            <a:endParaRPr lang="cs-CZ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7) Hlášení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Hradištko </a:t>
            </a:r>
            <a:endParaRPr lang="cs-CZ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hlášení počtu včelstev je k 1.9., neposílejte je ČMSCH před tímto datem, ani nedávejte datum před 1.9., </a:t>
            </a:r>
          </a:p>
          <a:p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 ČMSCH doporučuje včelařům, aby žádali o nové číslo stanoviště včelstev v průběhu roku, tj. při vzniku nového stanoviště. Nechají-li to na období 1.-14.9., kdy podávají žádost o dotaci 1.D., kam musí vyplnit číslo stanoviště, není v silách ČMSCH tyto údaje v krátkém časovém úseku vyřídit.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vhodné vybrat je od členů a hromadně je zaslat – ZO si tak může zkontrolovat, zda údaje dodané členem odpovídají tomu, co napsal do své žádosti.  </a:t>
            </a:r>
            <a:endParaRPr lang="cs-CZ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Kdo </a:t>
            </a:r>
            <a:r>
              <a:rPr lang="cs-CZ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nebude mít v pořádku hlášení údajů do Hradištka, může mít problémy se získáním dotace</a:t>
            </a:r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!!!!</a:t>
            </a:r>
          </a:p>
          <a:p>
            <a:pPr marL="285750" indent="-285750">
              <a:buFontTx/>
              <a:buChar char="-"/>
            </a:pPr>
            <a:endParaRPr lang="cs-CZ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8) Možnost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ověření údajů v žádosti 1.D  - postup a vzor Zápisu o porovnání údajů v žádosti oproti skutečnosti jsou v Příloze včelařství č. 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</a:t>
            </a:r>
          </a:p>
          <a:p>
            <a:endParaRPr lang="cs-CZ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9) Výplata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dotace – jako loni – po výpočtu částky na </a:t>
            </a:r>
            <a:r>
              <a:rPr lang="cs-CZ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MZe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 bude tato zadána do </a:t>
            </a:r>
            <a:r>
              <a:rPr lang="cs-CZ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CISu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ZO si bude moci generovat podklady pro výplatu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cs-CZ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10) Seznamy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musí být řádně podepsány 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chovatelem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který svou dotaci přebírá, tak před odevzdáním na OO doloženy plnými mocemi v případech, kdy 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chovatel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zplnomocňuje jiného k vyzvednutí dotace.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5000"/>
              </a:lnSpc>
              <a:buFontTx/>
              <a:buAutoNum type="arabicParenR" startAt="3"/>
            </a:pPr>
            <a:endParaRPr lang="cs-CZ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cs-CZ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9980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585" y="54868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prstClr val="black"/>
                </a:solidFill>
              </a:rPr>
              <a:t>Podepsané seznamy včetně sumární žádosti a řádně vyplněných plných mocí se odesílají ke kontrole na OO ČSV, z. s., nejpozději do 30. listopadu daného roku  (2x Sumární žádost o poskytnutí dotace 1.D v roce  </a:t>
            </a:r>
            <a:r>
              <a:rPr lang="cs-CZ" sz="2400" b="1" dirty="0" smtClean="0">
                <a:solidFill>
                  <a:prstClr val="black"/>
                </a:solidFill>
              </a:rPr>
              <a:t>2018 </a:t>
            </a:r>
            <a:r>
              <a:rPr lang="cs-CZ" sz="2400" b="1" dirty="0">
                <a:solidFill>
                  <a:prstClr val="black"/>
                </a:solidFill>
              </a:rPr>
              <a:t>+  podepsaný originál Seznamu včelařů, jimž byla vyplacena dotace  1.D v roce  </a:t>
            </a:r>
            <a:r>
              <a:rPr lang="cs-CZ" sz="2400" b="1" dirty="0" smtClean="0">
                <a:solidFill>
                  <a:prstClr val="black"/>
                </a:solidFill>
              </a:rPr>
              <a:t>2018 </a:t>
            </a:r>
            <a:r>
              <a:rPr lang="cs-CZ" sz="2400" b="1" dirty="0">
                <a:solidFill>
                  <a:prstClr val="black"/>
                </a:solidFill>
              </a:rPr>
              <a:t>vč. plných mocí)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prstClr val="black"/>
                </a:solidFill>
              </a:rPr>
              <a:t>Nevyplacené finanční prostředky, vrací ZO zpět na sekretariát RV ČSV spolu se „Seznamem nevyplacené – vrácené dotace 1.D. v daném roce za jednotlivé včelaře“ do 30. 11. </a:t>
            </a:r>
            <a:r>
              <a:rPr lang="cs-CZ" sz="2400" b="1" dirty="0" smtClean="0">
                <a:solidFill>
                  <a:prstClr val="black"/>
                </a:solidFill>
              </a:rPr>
              <a:t>2018</a:t>
            </a:r>
            <a:endParaRPr lang="cs-CZ" sz="2400" b="1" dirty="0">
              <a:solidFill>
                <a:prstClr val="black"/>
              </a:solidFill>
            </a:endParaRPr>
          </a:p>
          <a:p>
            <a:pPr lvl="0"/>
            <a:endParaRPr lang="cs-CZ" sz="2400" b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prstClr val="black"/>
                </a:solidFill>
              </a:rPr>
              <a:t>OO ČSV zasílají 1x sumární žádost + podepsaný originál Seznamu včelařů, jimž byla vyplacena dotace  1.D v roce  </a:t>
            </a:r>
            <a:r>
              <a:rPr lang="cs-CZ" sz="2400" b="1" dirty="0" smtClean="0">
                <a:solidFill>
                  <a:prstClr val="black"/>
                </a:solidFill>
              </a:rPr>
              <a:t>2018 </a:t>
            </a:r>
            <a:r>
              <a:rPr lang="cs-CZ" sz="2400" b="1" dirty="0">
                <a:solidFill>
                  <a:prstClr val="black"/>
                </a:solidFill>
              </a:rPr>
              <a:t>vč. plných mocí na svaz do  </a:t>
            </a:r>
            <a:r>
              <a:rPr lang="cs-CZ" sz="2400" b="1" dirty="0" smtClean="0">
                <a:solidFill>
                  <a:prstClr val="black"/>
                </a:solidFill>
              </a:rPr>
              <a:t>15.12.2018</a:t>
            </a:r>
            <a:endParaRPr lang="cs-CZ" sz="2400" b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Odpovědnost  ZO ČSV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1772816"/>
            <a:ext cx="91440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4400" b="1" dirty="0"/>
              <a:t>Za řádnou výplatu a vyúčtování dotace je odpovědný výbor ZO ČSV, který se  společně s kontrolní komisí přesvědčí o správnosti  nahlášeného počtu včelstev, na něž jsou požadovány finanční prostředky.</a:t>
            </a:r>
          </a:p>
        </p:txBody>
      </p:sp>
    </p:spTree>
    <p:extLst>
      <p:ext uri="{BB962C8B-B14F-4D97-AF65-F5344CB8AC3E}">
        <p14:creationId xmlns:p14="http://schemas.microsoft.com/office/powerpoint/2010/main" val="41947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Administrace dotace  1.D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1656859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 době, kdy se připravovala prezentace pro aktivy ZO a OO, nebyla známa částka dotace na podporu včelařství 1.D. </a:t>
            </a:r>
          </a:p>
          <a:p>
            <a:endParaRPr lang="cs-CZ" sz="2800" b="1" dirty="0"/>
          </a:p>
          <a:p>
            <a:r>
              <a:rPr lang="cs-CZ" sz="2800" b="1" dirty="0"/>
              <a:t>RV </a:t>
            </a:r>
            <a:r>
              <a:rPr lang="cs-CZ" sz="2800" b="1" dirty="0" smtClean="0"/>
              <a:t>schválil </a:t>
            </a:r>
            <a:r>
              <a:rPr lang="cs-CZ" sz="2800" b="1" dirty="0"/>
              <a:t>25.8.2018 </a:t>
            </a:r>
            <a:r>
              <a:rPr lang="cs-CZ" sz="2800" b="1" dirty="0" smtClean="0"/>
              <a:t>procentuální rozdělení.</a:t>
            </a:r>
            <a:endParaRPr lang="cs-CZ" sz="2800" b="1" dirty="0"/>
          </a:p>
          <a:p>
            <a:r>
              <a:rPr lang="cs-CZ" sz="2800" b="1" dirty="0"/>
              <a:t>- změna: ne na včelstvo, ale na </a:t>
            </a:r>
            <a:r>
              <a:rPr lang="cs-CZ" sz="2800" b="1" dirty="0" smtClean="0"/>
              <a:t>žadatele (již bylo v minulém a předminulém roce)</a:t>
            </a:r>
            <a:endParaRPr lang="cs-CZ" sz="2800" b="1" dirty="0"/>
          </a:p>
          <a:p>
            <a:r>
              <a:rPr lang="cs-CZ" sz="2800" b="1" dirty="0"/>
              <a:t>Sekretariát  -    </a:t>
            </a:r>
            <a:r>
              <a:rPr lang="cs-CZ" sz="2800" b="1" dirty="0" smtClean="0"/>
              <a:t>40 </a:t>
            </a:r>
            <a:r>
              <a:rPr lang="cs-CZ" sz="2800" b="1" dirty="0"/>
              <a:t>%                                  </a:t>
            </a:r>
            <a:r>
              <a:rPr lang="cs-CZ" sz="2800" b="1" dirty="0" smtClean="0"/>
              <a:t>                      </a:t>
            </a:r>
            <a:endParaRPr lang="cs-CZ" sz="2800" b="1" dirty="0"/>
          </a:p>
          <a:p>
            <a:r>
              <a:rPr lang="cs-CZ" sz="2800" b="1" dirty="0"/>
              <a:t>OO ČSV        -    </a:t>
            </a:r>
            <a:r>
              <a:rPr lang="cs-CZ" sz="2800" b="1" dirty="0" smtClean="0"/>
              <a:t>30,5 </a:t>
            </a:r>
            <a:r>
              <a:rPr lang="cs-CZ" sz="2800" b="1" dirty="0"/>
              <a:t>%   </a:t>
            </a:r>
            <a:endParaRPr lang="cs-CZ" sz="2800" b="1" dirty="0" smtClean="0"/>
          </a:p>
          <a:p>
            <a:r>
              <a:rPr lang="cs-CZ" sz="2800" b="1" dirty="0" smtClean="0"/>
              <a:t>ZO </a:t>
            </a:r>
            <a:r>
              <a:rPr lang="cs-CZ" sz="2800" b="1" dirty="0"/>
              <a:t>ČSV         -   </a:t>
            </a:r>
            <a:r>
              <a:rPr lang="cs-CZ" sz="2800" b="1" dirty="0" smtClean="0"/>
              <a:t> 29,5 %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5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/>
              <a:t>Použití</a:t>
            </a:r>
            <a:r>
              <a:rPr lang="cs-CZ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2474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Prozatím lze již nyní pořizovat: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potřebný kancelářský materiál,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náplně 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tiskáren,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hradit poštovné nebo poštovní známky, telefonní kupony apod.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Předmětem dotace může být i nájemné za pronájem sálu na pořádanou schůzi, cestovné funkcionářům, kteří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ověřují 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zazimovaných včelstev na stanovišti a podmínky dotace.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bližší pokyny budou v Oběžníku č.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1/2018</a:t>
            </a:r>
            <a:endParaRPr lang="cs-CZ" altLang="cs-CZ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VŠE 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NUTNO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 DAŇOVÉ DOKLADY!!!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OBČERSTVENÍ 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jako náklad neuznává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 mohou odměnit zpracovatele dotace, musí však zajistit veškeré náležitosti týkající se zákonných odvodů na příslušných úřadech (FÚ, úřady soc. zabezpečení apod.)</a:t>
            </a:r>
            <a:endParaRPr lang="cs-CZ" alt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Dotace na kompresory a vyvíječe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589" y="1628800"/>
            <a:ext cx="906414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/>
              <a:t>Žádá se na svazu – viz podmínky </a:t>
            </a:r>
          </a:p>
          <a:p>
            <a:pPr algn="ctr"/>
            <a:r>
              <a:rPr lang="cs-CZ" sz="3600" b="1" dirty="0"/>
              <a:t>na svazovém webu</a:t>
            </a:r>
          </a:p>
          <a:p>
            <a:pPr algn="ctr"/>
            <a:endParaRPr lang="cs-CZ" sz="3600" b="1" dirty="0"/>
          </a:p>
          <a:p>
            <a:pPr algn="ctr"/>
            <a:r>
              <a:rPr lang="cs-CZ" sz="3600" b="1" dirty="0"/>
              <a:t>V letošním roce je veškerá výroba kompresorů</a:t>
            </a:r>
          </a:p>
          <a:p>
            <a:pPr algn="ctr"/>
            <a:r>
              <a:rPr lang="cs-CZ" sz="3600" b="1" dirty="0"/>
              <a:t>v VÚVč Dol </a:t>
            </a:r>
            <a:r>
              <a:rPr lang="cs-CZ" sz="3600" b="1" dirty="0" err="1"/>
              <a:t>vyobjednaná</a:t>
            </a:r>
            <a:r>
              <a:rPr lang="cs-CZ" sz="3600" b="1" dirty="0"/>
              <a:t> – potvrzené dodávky </a:t>
            </a:r>
          </a:p>
          <a:p>
            <a:pPr algn="ctr"/>
            <a:r>
              <a:rPr lang="cs-CZ" sz="3600" b="1" dirty="0"/>
              <a:t>jsou kryty dotační podporou</a:t>
            </a:r>
          </a:p>
          <a:p>
            <a:pPr algn="ctr"/>
            <a:endParaRPr lang="cs-CZ" sz="3600" b="1" dirty="0"/>
          </a:p>
          <a:p>
            <a:pPr algn="ctr"/>
            <a:r>
              <a:rPr lang="cs-CZ" sz="3600" b="1" dirty="0"/>
              <a:t>Vyvíječe – ještě lze objednávat do  31. října, </a:t>
            </a:r>
          </a:p>
          <a:p>
            <a:pPr algn="ctr"/>
            <a:r>
              <a:rPr lang="cs-CZ" sz="3600" b="1" dirty="0"/>
              <a:t> je třeba kontaktovat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smtClean="0">
                <a:solidFill>
                  <a:srgbClr val="FF0000"/>
                </a:solidFill>
              </a:rPr>
              <a:t>Dr. </a:t>
            </a:r>
            <a:r>
              <a:rPr lang="cs-CZ" sz="3600" b="1" dirty="0">
                <a:solidFill>
                  <a:srgbClr val="FF0000"/>
                </a:solidFill>
              </a:rPr>
              <a:t>Kamlera</a:t>
            </a:r>
          </a:p>
          <a:p>
            <a:pPr algn="ctr"/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1216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sz="5400" b="1" dirty="0"/>
              <a:t>Statistika z CIS – členská základna v ČR a krajích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2204864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Vše jde přes CIS – ZO ani OO nic neposílají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Pozor na to, aby členové základní organizaci odevzdali správně vyplněné podklady a administrátor je bezchybně zadal do </a:t>
            </a:r>
            <a:r>
              <a:rPr lang="cs-CZ" sz="2800" b="1" dirty="0" err="1" smtClean="0"/>
              <a:t>CISu</a:t>
            </a:r>
            <a:endParaRPr lang="cs-CZ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Věnujte statistice pozornost, je podkladem pro dotace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Upozorňujeme, že statistická hlášení bývají navíc podkladem pro stanovení ušlého </a:t>
            </a:r>
            <a:r>
              <a:rPr lang="cs-CZ" sz="2800" b="1" dirty="0" err="1" smtClean="0">
                <a:solidFill>
                  <a:srgbClr val="FF0000"/>
                </a:solidFill>
              </a:rPr>
              <a:t>medného</a:t>
            </a:r>
            <a:r>
              <a:rPr lang="cs-CZ" sz="2800" b="1" dirty="0" smtClean="0">
                <a:solidFill>
                  <a:srgbClr val="FF0000"/>
                </a:solidFill>
              </a:rPr>
              <a:t> výnosu v případech odškodňování chovatelů z důvodů hromadného úhynu včel v souvislosti s použitím přípravků na ochranu rostlin. Uvádějte proto pravdivé údaje!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5E4BF-2226-453C-818B-C4AB20CF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36207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Individuální   editace  údajů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3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57536" y="568625"/>
            <a:ext cx="87069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/>
              <a:t>Garanti:</a:t>
            </a:r>
            <a:r>
              <a:rPr lang="cs-CZ" sz="3200" dirty="0"/>
              <a:t>	</a:t>
            </a:r>
            <a:r>
              <a:rPr lang="cs-CZ" sz="3000" b="1" dirty="0" smtClean="0">
                <a:solidFill>
                  <a:srgbClr val="FF0000"/>
                </a:solidFill>
              </a:rPr>
              <a:t>Mgr</a:t>
            </a:r>
            <a:r>
              <a:rPr lang="cs-CZ" sz="3000" b="1" dirty="0" smtClean="0">
                <a:solidFill>
                  <a:srgbClr val="FF0000"/>
                </a:solidFill>
              </a:rPr>
              <a:t>. Jarmila Machová, Josef Lojda</a:t>
            </a:r>
            <a:endParaRPr lang="cs-CZ" sz="3200" b="1" dirty="0"/>
          </a:p>
          <a:p>
            <a:endParaRPr lang="cs-CZ" sz="3200" i="1" dirty="0"/>
          </a:p>
          <a:p>
            <a:r>
              <a:rPr lang="cs-CZ" sz="3200" i="1" dirty="0"/>
              <a:t>Okresy:	</a:t>
            </a:r>
            <a:r>
              <a:rPr lang="cs-CZ" sz="3200" b="1" dirty="0" smtClean="0"/>
              <a:t>Chrudim, Pardubice, Svitavy, Ústí nad 			Orlicí</a:t>
            </a:r>
            <a:endParaRPr lang="cs-CZ" sz="3200" b="1" dirty="0"/>
          </a:p>
          <a:p>
            <a:r>
              <a:rPr lang="cs-CZ" sz="3200" b="1" dirty="0"/>
              <a:t>		</a:t>
            </a:r>
          </a:p>
          <a:p>
            <a:r>
              <a:rPr lang="cs-CZ" sz="3200" i="1" dirty="0"/>
              <a:t>Hosté :</a:t>
            </a:r>
            <a:r>
              <a:rPr lang="cs-CZ" sz="3200" b="1" dirty="0"/>
              <a:t>  </a:t>
            </a:r>
            <a:r>
              <a:rPr lang="cs-CZ" sz="3200" b="1" dirty="0" smtClean="0"/>
              <a:t>	KVS </a:t>
            </a:r>
            <a:r>
              <a:rPr lang="cs-CZ" sz="3200" b="1" dirty="0"/>
              <a:t>pro </a:t>
            </a:r>
            <a:r>
              <a:rPr lang="cs-CZ" sz="3200" b="1" dirty="0" smtClean="0"/>
              <a:t>Pardubický </a:t>
            </a:r>
            <a:r>
              <a:rPr lang="cs-CZ" sz="3200" b="1" dirty="0"/>
              <a:t>kraj</a:t>
            </a:r>
          </a:p>
          <a:p>
            <a:r>
              <a:rPr lang="cs-CZ" sz="3200" b="1" dirty="0"/>
              <a:t>              </a:t>
            </a:r>
            <a:r>
              <a:rPr lang="cs-CZ" sz="3200" b="1" dirty="0" smtClean="0"/>
              <a:t>	KÚ </a:t>
            </a:r>
            <a:r>
              <a:rPr lang="cs-CZ" sz="3200" b="1" dirty="0"/>
              <a:t>pro </a:t>
            </a:r>
            <a:r>
              <a:rPr lang="cs-CZ" sz="3200" b="1" dirty="0" smtClean="0"/>
              <a:t>Pardubický </a:t>
            </a:r>
            <a:r>
              <a:rPr lang="cs-CZ" sz="3200" b="1" dirty="0"/>
              <a:t>kraj</a:t>
            </a:r>
          </a:p>
          <a:p>
            <a:r>
              <a:rPr lang="cs-CZ" sz="3200" b="1" dirty="0"/>
              <a:t>	     </a:t>
            </a:r>
            <a:r>
              <a:rPr lang="cs-CZ" sz="3200" b="1" dirty="0" smtClean="0"/>
              <a:t>	členové </a:t>
            </a:r>
            <a:r>
              <a:rPr lang="cs-CZ" sz="3200" b="1" dirty="0"/>
              <a:t>RV </a:t>
            </a:r>
            <a:r>
              <a:rPr lang="cs-CZ" sz="3200" b="1" dirty="0" smtClean="0"/>
              <a:t>Pardubického </a:t>
            </a:r>
            <a:r>
              <a:rPr lang="cs-CZ" sz="3200" b="1" dirty="0"/>
              <a:t>kraje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61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5"/>
            <a:ext cx="9144000" cy="471868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A8B216B-4A43-4E5C-8892-828F70717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5363">
            <a:off x="2941747" y="1957874"/>
            <a:ext cx="438950" cy="4572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BC2297-11DC-4C09-B94E-A28B5ECC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20871">
            <a:off x="536101" y="2212575"/>
            <a:ext cx="438950" cy="4572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1704D2-9404-4E92-8BDF-DDDA9860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99" y="5517232"/>
            <a:ext cx="438950" cy="45724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EEB8C30-4923-4A66-BB18-45CD40663CE7}"/>
              </a:ext>
            </a:extLst>
          </p:cNvPr>
          <p:cNvSpPr txBox="1"/>
          <p:nvPr/>
        </p:nvSpPr>
        <p:spPr>
          <a:xfrm>
            <a:off x="755576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b="1" dirty="0"/>
              <a:t>Kliknout na ikonu Statistika na horní liště</a:t>
            </a:r>
          </a:p>
          <a:p>
            <a:pPr marL="342900" indent="-342900">
              <a:buAutoNum type="arabicPeriod"/>
            </a:pPr>
            <a:r>
              <a:rPr lang="cs-CZ" sz="2400" b="1" dirty="0"/>
              <a:t>Pak kliknout na modrou ikonu Statistika</a:t>
            </a:r>
          </a:p>
          <a:p>
            <a:pPr marL="342900" indent="-342900">
              <a:buAutoNum type="arabicPeriod"/>
            </a:pPr>
            <a:r>
              <a:rPr lang="cs-CZ" sz="2400" b="1" dirty="0"/>
              <a:t>Nakonec kliknout na jméno člena</a:t>
            </a:r>
          </a:p>
        </p:txBody>
      </p:sp>
    </p:spTree>
    <p:extLst>
      <p:ext uri="{BB962C8B-B14F-4D97-AF65-F5344CB8AC3E}">
        <p14:creationId xmlns:p14="http://schemas.microsoft.com/office/powerpoint/2010/main" val="13062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2636912"/>
            <a:ext cx="9144000" cy="36697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CB849C9-33A3-4263-A16F-71A3D6E3A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440" y="4243188"/>
            <a:ext cx="438950" cy="4572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B8F7D63-4520-49B5-AE22-1B715B28CFAA}"/>
              </a:ext>
            </a:extLst>
          </p:cNvPr>
          <p:cNvSpPr txBox="1"/>
          <p:nvPr/>
        </p:nvSpPr>
        <p:spPr>
          <a:xfrm>
            <a:off x="2051720" y="47667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Otevře se karta včelaře</a:t>
            </a:r>
          </a:p>
          <a:p>
            <a:r>
              <a:rPr lang="cs-CZ" sz="2800" b="1" dirty="0"/>
              <a:t>Pak kliknout na ikonu Doplnit</a:t>
            </a:r>
          </a:p>
        </p:txBody>
      </p:sp>
    </p:spTree>
    <p:extLst>
      <p:ext uri="{BB962C8B-B14F-4D97-AF65-F5344CB8AC3E}">
        <p14:creationId xmlns:p14="http://schemas.microsoft.com/office/powerpoint/2010/main" val="18419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48879"/>
            <a:ext cx="9037168" cy="37744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9D2858D-7DAC-4267-BE55-42A0559B1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49360">
            <a:off x="1839398" y="5604515"/>
            <a:ext cx="438950" cy="4572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8F5B51F-2420-4480-90A0-72070BD80A32}"/>
              </a:ext>
            </a:extLst>
          </p:cNvPr>
          <p:cNvSpPr txBox="1"/>
          <p:nvPr/>
        </p:nvSpPr>
        <p:spPr>
          <a:xfrm>
            <a:off x="2284032" y="548680"/>
            <a:ext cx="423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/>
              <a:t>Vyplnit údaje a uložit</a:t>
            </a:r>
          </a:p>
        </p:txBody>
      </p:sp>
    </p:spTree>
    <p:extLst>
      <p:ext uri="{BB962C8B-B14F-4D97-AF65-F5344CB8AC3E}">
        <p14:creationId xmlns:p14="http://schemas.microsoft.com/office/powerpoint/2010/main" val="6119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6FA5AA-45D0-4CFD-8C10-529484583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cs-CZ" sz="4800" b="1" cap="all" dirty="0">
                <a:solidFill>
                  <a:prstClr val="black"/>
                </a:solidFill>
                <a:ea typeface="+mj-ea"/>
                <a:cs typeface="+mj-cs"/>
              </a:rPr>
              <a:t>Katastry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8337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8F364E1-123C-4C5B-B0ED-8F2523412B4A}"/>
              </a:ext>
            </a:extLst>
          </p:cNvPr>
          <p:cNvSpPr txBox="1"/>
          <p:nvPr/>
        </p:nvSpPr>
        <p:spPr>
          <a:xfrm>
            <a:off x="0" y="555059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all" dirty="0">
                <a:solidFill>
                  <a:prstClr val="black"/>
                </a:solidFill>
                <a:ea typeface="+mj-ea"/>
                <a:cs typeface="+mj-cs"/>
              </a:rPr>
              <a:t>je nutno dát do pořádku přidělení katastrů do územních obvodů členských ZO ČSV v rámci okresních organizací </a:t>
            </a:r>
            <a:endParaRPr lang="cs-CZ" sz="3600" b="1" cap="al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cs-CZ" sz="1600" b="1" cap="all" dirty="0" smtClean="0">
                <a:solidFill>
                  <a:srgbClr val="FF0000"/>
                </a:solidFill>
                <a:ea typeface="+mj-ea"/>
                <a:cs typeface="+mj-cs"/>
              </a:rPr>
              <a:t>Okresní organizace, které vyřešily působnost svých ZO:  21 ze 77, (27%)</a:t>
            </a:r>
          </a:p>
          <a:p>
            <a:r>
              <a:rPr lang="cs-CZ" sz="1600" b="1" cap="all" dirty="0" smtClean="0">
                <a:solidFill>
                  <a:srgbClr val="FF0000"/>
                </a:solidFill>
                <a:ea typeface="+mj-ea"/>
                <a:cs typeface="+mj-cs"/>
              </a:rPr>
              <a:t>TY organizační jednotky, které to mají v pořádku jsou: </a:t>
            </a:r>
          </a:p>
          <a:p>
            <a:r>
              <a:rPr lang="cs-CZ" sz="1600" b="1" cap="all" dirty="0" smtClean="0">
                <a:solidFill>
                  <a:srgbClr val="FF0000"/>
                </a:solidFill>
                <a:ea typeface="+mj-ea"/>
                <a:cs typeface="+mj-cs"/>
              </a:rPr>
              <a:t>OO Benešov, Kolín, Kutná Hora, Nymburk, Pelhřimov, Prachatice, České Budějovice, Český Krumlov, Domažlice, Plzeň-Jih, Tachov, Teplice, Hradec Králové, Jičín, Náchod, Svitavy, Trutnov, Blansko, Jihlava, Prostějov, Bruntál.</a:t>
            </a:r>
            <a:endParaRPr lang="cs-CZ" sz="1600" b="1" cap="all" dirty="0">
              <a:solidFill>
                <a:srgbClr val="FF0000"/>
              </a:solidFill>
              <a:ea typeface="+mj-ea"/>
              <a:cs typeface="+mj-cs"/>
            </a:endParaRPr>
          </a:p>
          <a:p>
            <a:r>
              <a:rPr lang="cs-CZ" sz="3600" b="1" cap="all" dirty="0" smtClean="0">
                <a:solidFill>
                  <a:prstClr val="black"/>
                </a:solidFill>
                <a:ea typeface="+mj-ea"/>
                <a:cs typeface="+mj-cs"/>
              </a:rPr>
              <a:t>Proč</a:t>
            </a:r>
            <a:r>
              <a:rPr lang="cs-CZ" sz="3600" b="1" cap="all" dirty="0">
                <a:solidFill>
                  <a:prstClr val="black"/>
                </a:solidFill>
                <a:ea typeface="+mj-ea"/>
                <a:cs typeface="+mj-cs"/>
              </a:rPr>
              <a:t>?       </a:t>
            </a:r>
          </a:p>
          <a:p>
            <a:r>
              <a:rPr lang="cs-CZ" sz="3600" b="1" cap="all" dirty="0">
                <a:solidFill>
                  <a:prstClr val="black"/>
                </a:solidFill>
                <a:ea typeface="+mj-ea"/>
                <a:cs typeface="+mj-cs"/>
              </a:rPr>
              <a:t>Dopady do dotační politiky a řešení případných problémů u zdravotní situace </a:t>
            </a:r>
          </a:p>
          <a:p>
            <a:r>
              <a:rPr lang="cs-CZ" sz="3600" b="1" cap="all" dirty="0" smtClean="0">
                <a:solidFill>
                  <a:prstClr val="black"/>
                </a:solidFill>
                <a:ea typeface="+mj-ea"/>
                <a:cs typeface="+mj-cs"/>
              </a:rPr>
              <a:t>Kde </a:t>
            </a:r>
            <a:r>
              <a:rPr lang="cs-CZ" sz="3600" b="1" cap="all" dirty="0">
                <a:solidFill>
                  <a:prstClr val="black"/>
                </a:solidFill>
                <a:ea typeface="+mj-ea"/>
                <a:cs typeface="+mj-cs"/>
              </a:rPr>
              <a:t>najít informaci o aktuálním stavu v okresech?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1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" y="2132856"/>
            <a:ext cx="9080932" cy="446449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9BEE778-8987-479D-8AEA-D96F8B50D64F}"/>
              </a:ext>
            </a:extLst>
          </p:cNvPr>
          <p:cNvSpPr txBox="1"/>
          <p:nvPr/>
        </p:nvSpPr>
        <p:spPr>
          <a:xfrm>
            <a:off x="0" y="44624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 CIS – je úkolem administrátorů OO ČSV:</a:t>
            </a:r>
          </a:p>
          <a:p>
            <a:pPr marL="342900" indent="-342900">
              <a:buAutoNum type="arabicPeriod"/>
            </a:pPr>
            <a:r>
              <a:rPr lang="cs-CZ" sz="2000" b="1" dirty="0"/>
              <a:t>Kliknout na Nastavení OO</a:t>
            </a:r>
          </a:p>
          <a:p>
            <a:pPr marL="342900" indent="-342900">
              <a:buAutoNum type="arabicPeriod"/>
            </a:pPr>
            <a:r>
              <a:rPr lang="cs-CZ" sz="2000" b="1" dirty="0"/>
              <a:t>Pak kliknout na ikonu Katastr</a:t>
            </a:r>
          </a:p>
          <a:p>
            <a:pPr marL="342900" indent="-342900">
              <a:buAutoNum type="arabicPeriod"/>
            </a:pPr>
            <a:r>
              <a:rPr lang="cs-CZ" sz="2000" b="1" dirty="0"/>
              <a:t>Otevře se přehled o přidělení katastrů k ZO ČSV – v úvodu jsou v červeném poli vyznačeny katastry, které nejsou dosud přiděleny příslušným ZO ČSV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B04D92-5C61-4D9D-9DC5-58DAAEF8D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411920"/>
            <a:ext cx="438950" cy="4572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20E0CEB-ED57-460A-A11B-3D5CF33A5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59792"/>
            <a:ext cx="438950" cy="4572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8484AE-3B38-462B-918D-FDD42B5A3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106" y="2204864"/>
            <a:ext cx="43895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8B95502-E66C-4CE7-B9EF-0E4C9193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5" y="1566093"/>
            <a:ext cx="9143999" cy="524728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DCB8C5D-FAC7-484D-B592-CEF16AD2A8CD}"/>
              </a:ext>
            </a:extLst>
          </p:cNvPr>
          <p:cNvSpPr txBox="1"/>
          <p:nvPr/>
        </p:nvSpPr>
        <p:spPr>
          <a:xfrm>
            <a:off x="107504" y="116632"/>
            <a:ext cx="8788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Ty je třeba zařadit do obvodu příslušné ZO ČSV – zadáním </a:t>
            </a:r>
          </a:p>
          <a:p>
            <a:pPr algn="ctr"/>
            <a:r>
              <a:rPr lang="cs-CZ" sz="2800" b="1" dirty="0"/>
              <a:t>názvu KÚ – generuje se ze seznamu KÚ – kliknout na </a:t>
            </a:r>
          </a:p>
          <a:p>
            <a:pPr algn="ctr"/>
            <a:r>
              <a:rPr lang="cs-CZ" sz="2800" b="1" dirty="0"/>
              <a:t>příslušný řádek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C07A74-50A2-4EA1-AEBA-8ACDED06B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877272"/>
            <a:ext cx="438950" cy="4572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BBF4B3-FEF0-4A00-9228-352B4A25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130" y="2924944"/>
            <a:ext cx="43895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6B779C-A4ED-47DB-B5AB-E78ACD81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37" y="1800907"/>
            <a:ext cx="9195537" cy="501246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9999CA7-750D-4AB8-8D6A-CA11B3F7E7EC}"/>
              </a:ext>
            </a:extLst>
          </p:cNvPr>
          <p:cNvSpPr txBox="1"/>
          <p:nvPr/>
        </p:nvSpPr>
        <p:spPr>
          <a:xfrm>
            <a:off x="683568" y="47667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 zařazení katastru do obvodu ZO ČSV se změna uloží kliknutím na ikonu Uložit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21F59D-A106-431C-972A-179B80D9C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021288"/>
            <a:ext cx="43895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5C0F3-E128-4760-9138-C09E77B0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Důležité upozornění!!!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B7A3CDB-9B53-4E49-B245-01C35682ECDB}"/>
              </a:ext>
            </a:extLst>
          </p:cNvPr>
          <p:cNvSpPr txBox="1"/>
          <p:nvPr/>
        </p:nvSpPr>
        <p:spPr>
          <a:xfrm>
            <a:off x="0" y="1196752"/>
            <a:ext cx="9144000" cy="502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Přidělení rozdělení území v okrese je v kompetenci OO ČSV </a:t>
            </a:r>
            <a:endParaRPr lang="cs-CZ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Kompetenci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vymezení pravomoci OO upravuje čl.  19 Stanov takto: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Článek 19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Výbor (dále jen VOO)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Výbor řídí a koordinuje činnost svazu v obvodu své působnosti.</a:t>
            </a:r>
          </a:p>
          <a:p>
            <a:pPr>
              <a:spcAft>
                <a:spcPts val="0"/>
              </a:spcAft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Výbor:</a:t>
            </a:r>
          </a:p>
          <a:p>
            <a:pPr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e) po projednání s příslušnými základními organizacemi</a:t>
            </a:r>
          </a:p>
          <a:p>
            <a:pPr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určuje jejich územní působnost v rámci územního </a:t>
            </a:r>
          </a:p>
          <a:p>
            <a:pPr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obvodu OO</a:t>
            </a:r>
          </a:p>
          <a:p>
            <a:pPr>
              <a:spcAft>
                <a:spcPts val="0"/>
              </a:spcAft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Vše záleží na vzájemné dohodě mezi ZO ČSV a tam, kde k dohodě nedojde, musí rozhodnout výbor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ČSV.</a:t>
            </a: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2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2C500-45A0-4458-8CBC-6AC82B9F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7772400" cy="3051770"/>
          </a:xfrm>
        </p:spPr>
        <p:txBody>
          <a:bodyPr>
            <a:normAutofit/>
          </a:bodyPr>
          <a:lstStyle/>
          <a:p>
            <a:r>
              <a:rPr lang="cs-CZ" sz="6000" b="1" dirty="0"/>
              <a:t>Zdravotní problematika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19D789-1CF0-44BD-B817-64DEEEB83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3793976"/>
          </a:xfrm>
        </p:spPr>
        <p:txBody>
          <a:bodyPr>
            <a:noAutofit/>
          </a:bodyPr>
          <a:lstStyle/>
          <a:p>
            <a:pPr algn="just"/>
            <a:endParaRPr lang="cs-CZ" sz="2400" dirty="0" smtClean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r>
              <a:rPr lang="cs-CZ" sz="2400" dirty="0" smtClean="0">
                <a:solidFill>
                  <a:srgbClr val="FF0000"/>
                </a:solidFill>
              </a:rPr>
              <a:t>Příprava Národního ozdravovacího programu pro r. 2019</a:t>
            </a:r>
          </a:p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Bylo jednáno s SVS a dosaženo shody na nutnosti zahájení NOP u MVP od r. 2019. Problémem jsou finanční prostředky, které nezahrnují jen náklady na vyšetření vzorků měli, ale také na prevenci, osvětu a vyhodnocení programu. SVS s náklady na NOP MVP ve svém rozpočtu nepočítá. Je třeba jednat na </a:t>
            </a:r>
            <a:r>
              <a:rPr lang="cs-CZ" sz="2400" dirty="0" err="1" smtClean="0">
                <a:solidFill>
                  <a:schemeClr val="tx1"/>
                </a:solidFill>
              </a:rPr>
              <a:t>Mze</a:t>
            </a:r>
            <a:r>
              <a:rPr lang="cs-CZ" sz="2400" dirty="0" smtClean="0">
                <a:solidFill>
                  <a:schemeClr val="tx1"/>
                </a:solidFill>
              </a:rPr>
              <a:t> ČR, případně ZV Parlamentu.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záležitosti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556792"/>
            <a:ext cx="82809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Prezence</a:t>
            </a:r>
            <a:r>
              <a:rPr lang="cs-CZ" sz="2800" dirty="0"/>
              <a:t> – všichni účastníci – podepsat se do prezenčních </a:t>
            </a:r>
            <a:r>
              <a:rPr lang="cs-CZ" sz="2800" dirty="0" smtClean="0"/>
              <a:t>listin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Cestovní příkazy</a:t>
            </a:r>
            <a:r>
              <a:rPr lang="cs-CZ" sz="2800" dirty="0"/>
              <a:t> </a:t>
            </a:r>
            <a:r>
              <a:rPr lang="cs-CZ" sz="2800" dirty="0" smtClean="0"/>
              <a:t>– řádné vyplnění údajů, odevzdání včetně </a:t>
            </a:r>
            <a:r>
              <a:rPr lang="cs-CZ" sz="2800" dirty="0"/>
              <a:t>uvedení čísla </a:t>
            </a:r>
            <a:r>
              <a:rPr lang="cs-CZ" sz="2800" dirty="0" smtClean="0"/>
              <a:t>účtu k  zaslání finanční částky (případně </a:t>
            </a:r>
            <a:r>
              <a:rPr lang="cs-CZ" sz="2800" dirty="0"/>
              <a:t>telefonní </a:t>
            </a:r>
            <a:r>
              <a:rPr lang="cs-CZ" sz="2800" dirty="0" smtClean="0"/>
              <a:t>kontakt). </a:t>
            </a:r>
            <a:r>
              <a:rPr lang="cs-CZ" sz="2800" b="1" dirty="0"/>
              <a:t>Za každou </a:t>
            </a:r>
            <a:r>
              <a:rPr lang="cs-CZ" sz="2800" b="1" dirty="0" err="1"/>
              <a:t>org</a:t>
            </a:r>
            <a:r>
              <a:rPr lang="cs-CZ" sz="2800" b="1" dirty="0"/>
              <a:t>. jednotku (ZO resp. OO) lze uplatnit pouze jeden </a:t>
            </a:r>
            <a:r>
              <a:rPr lang="cs-CZ" sz="2800" b="1" dirty="0" smtClean="0"/>
              <a:t>cestovní příkaz!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Průběh </a:t>
            </a:r>
            <a:r>
              <a:rPr lang="cs-CZ" sz="2800" b="1" dirty="0"/>
              <a:t>jednání </a:t>
            </a:r>
            <a:r>
              <a:rPr lang="cs-CZ" sz="2800" dirty="0"/>
              <a:t>– cca v  </a:t>
            </a:r>
            <a:r>
              <a:rPr lang="cs-CZ" sz="2800" dirty="0" smtClean="0"/>
              <a:t>11,30 </a:t>
            </a:r>
            <a:r>
              <a:rPr lang="cs-CZ" sz="2800" dirty="0"/>
              <a:t>hodin bude přestávka na občerstvení, ukončení cca ve  </a:t>
            </a:r>
            <a:r>
              <a:rPr lang="cs-CZ" sz="2800" dirty="0" smtClean="0"/>
              <a:t>12,00 </a:t>
            </a:r>
            <a:r>
              <a:rPr lang="cs-CZ" sz="2800" dirty="0" smtClean="0"/>
              <a:t>hodin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Z jednání bude pořízen zápis, který bude zaslán do 14 dnů na sekretariát svazu. </a:t>
            </a:r>
            <a:endParaRPr lang="cs-CZ" sz="2800" b="1" dirty="0">
              <a:solidFill>
                <a:srgbClr val="FF0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36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2313" y="1988841"/>
            <a:ext cx="777240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err="1"/>
              <a:t>Kontrola</a:t>
            </a:r>
            <a:r>
              <a:rPr lang="en-US" sz="4900" dirty="0"/>
              <a:t>	</a:t>
            </a:r>
            <a:r>
              <a:rPr lang="en-US" sz="4900" dirty="0" err="1"/>
              <a:t>zdraví</a:t>
            </a:r>
            <a:r>
              <a:rPr lang="en-US" sz="4900" dirty="0"/>
              <a:t> </a:t>
            </a:r>
            <a:r>
              <a:rPr lang="en-US" sz="4900" dirty="0" err="1"/>
              <a:t>včel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/>
              <a:t/>
            </a:r>
            <a:br>
              <a:rPr lang="cs-CZ" sz="4900" dirty="0"/>
            </a:br>
            <a:r>
              <a:rPr lang="en-US" sz="4900" dirty="0"/>
              <a:t>a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en-US" sz="4900" dirty="0"/>
              <a:t> 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en-US" sz="4900" dirty="0" err="1"/>
              <a:t>nákazová</a:t>
            </a:r>
            <a:r>
              <a:rPr lang="en-US" sz="4900" dirty="0"/>
              <a:t> </a:t>
            </a:r>
            <a:r>
              <a:rPr lang="en-US" sz="4900" dirty="0" err="1"/>
              <a:t>situace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772400" cy="367240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5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19" y="188640"/>
            <a:ext cx="872064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2" y="188640"/>
            <a:ext cx="869619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6" name="Obrázek 33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03" y="332656"/>
            <a:ext cx="826019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07" y="260648"/>
            <a:ext cx="844264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404664"/>
            <a:ext cx="81988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3" y="188640"/>
            <a:ext cx="860572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2" y="332656"/>
            <a:ext cx="8153165" cy="63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21" y="332656"/>
            <a:ext cx="833738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LEGISLATIVA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Zkušenosti ukazují, že chovatelé včel bývají nedostatečně seznámeni s aktuální veterinární legislativou!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lvl="0">
              <a:buFont typeface="+mj-lt"/>
              <a:buAutoNum type="arabicPeriod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Zahájení</a:t>
            </a:r>
          </a:p>
          <a:p>
            <a:pPr lvl="0">
              <a:buFont typeface="+mj-lt"/>
              <a:buAutoNum type="arabicPeriod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Dotační politika: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a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Evropské dotace podle Nařízení vlády č. 197/2005 Sb. pro roky 2018/2019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b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Informace o poskytnuté národní dotaci 1. D v roce 2018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c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Administrace dotace 1.D.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d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Dotace na kompresory a vyvíječe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   Statistika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CIS – členská základna v ČR a krajích, srovnání katastrů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    Zdravotní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problematika v kraji, mor a hniloba včelího plodu – zástupci KVS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    Novela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veterinárního zákona + vyhlášky 18 a 19/2018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     Problematika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včelařství v kraji – zástupci KÚ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     Aktuální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problematika našeho spolku:</a:t>
            </a:r>
          </a:p>
          <a:p>
            <a:pPr marL="0" lvl="0" indent="0"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a) Členské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příspěvky 2019</a:t>
            </a:r>
          </a:p>
          <a:p>
            <a:pPr marL="0" lvl="0" indent="0"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b) GDPR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c) Směrnice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nové a novelizované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d) Novinky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CISu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e) Výkazy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majetku a závazků organizačních jednotek 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f) Stav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přeregistrace ZO a OO ve spolkovém rejstříku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g) Problematika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Svépomocného fondu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     Informace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Včelpo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     Informace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novele rostlinolékařských předpisů, LPIS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   Diskuze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   Závěr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2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 – přehled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 err="1"/>
              <a:t>Novelizace</a:t>
            </a:r>
            <a:r>
              <a:rPr lang="en-US" b="1" dirty="0"/>
              <a:t> </a:t>
            </a:r>
            <a:r>
              <a:rPr lang="en-US" b="1" dirty="0" err="1"/>
              <a:t>zákona</a:t>
            </a:r>
            <a:r>
              <a:rPr lang="en-US" b="1" dirty="0"/>
              <a:t> č. 166/1999 Sb., o </a:t>
            </a:r>
            <a:r>
              <a:rPr lang="en-US" b="1" dirty="0" err="1"/>
              <a:t>veterinární</a:t>
            </a:r>
            <a:r>
              <a:rPr lang="en-US" b="1" dirty="0"/>
              <a:t> </a:t>
            </a:r>
            <a:r>
              <a:rPr lang="en-US" b="1" dirty="0" err="1"/>
              <a:t>péči</a:t>
            </a:r>
            <a:r>
              <a:rPr lang="en-US" b="1" dirty="0"/>
              <a:t> a </a:t>
            </a:r>
            <a:r>
              <a:rPr lang="en-US" b="1" dirty="0" err="1"/>
              <a:t>změně</a:t>
            </a:r>
            <a:r>
              <a:rPr lang="en-US" b="1" dirty="0"/>
              <a:t> </a:t>
            </a:r>
            <a:r>
              <a:rPr lang="en-US" b="1" dirty="0" err="1"/>
              <a:t>souvisejících</a:t>
            </a:r>
            <a:r>
              <a:rPr lang="en-US" b="1" dirty="0"/>
              <a:t> </a:t>
            </a:r>
            <a:r>
              <a:rPr lang="en-US" b="1" dirty="0" err="1"/>
              <a:t>zákonů</a:t>
            </a:r>
            <a:r>
              <a:rPr lang="en-US" b="1" dirty="0"/>
              <a:t> (</a:t>
            </a:r>
            <a:r>
              <a:rPr lang="en-US" b="1" dirty="0" err="1"/>
              <a:t>veterinární</a:t>
            </a:r>
            <a:r>
              <a:rPr lang="en-US" b="1" dirty="0"/>
              <a:t> </a:t>
            </a:r>
            <a:r>
              <a:rPr lang="en-US" b="1" dirty="0" err="1"/>
              <a:t>zákon</a:t>
            </a:r>
            <a:r>
              <a:rPr lang="en-US" b="1" dirty="0"/>
              <a:t>) </a:t>
            </a:r>
            <a:r>
              <a:rPr lang="en-US" dirty="0" err="1"/>
              <a:t>předpisem</a:t>
            </a:r>
            <a:r>
              <a:rPr lang="en-US" dirty="0"/>
              <a:t> z. č. 302/2017 Sb., </a:t>
            </a:r>
            <a:r>
              <a:rPr lang="en-US" dirty="0" err="1"/>
              <a:t>účinnost</a:t>
            </a:r>
            <a:r>
              <a:rPr lang="en-US" dirty="0"/>
              <a:t> od 1. 11. </a:t>
            </a:r>
            <a:r>
              <a:rPr lang="en-US" dirty="0" smtClean="0"/>
              <a:t>2017</a:t>
            </a:r>
            <a:endParaRPr lang="cs-CZ" dirty="0" smtClean="0"/>
          </a:p>
          <a:p>
            <a:pPr marL="914400" indent="-457200">
              <a:lnSpc>
                <a:spcPct val="120000"/>
              </a:lnSpc>
              <a:spcAft>
                <a:spcPts val="1000"/>
              </a:spcAft>
              <a:buAutoNum type="arabicParenR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Nová formulace prodeje medu ze dvora – vypouští se kraj, lze do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maloob;chodu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celé republice, </a:t>
            </a:r>
          </a:p>
          <a:p>
            <a:pPr marL="914400" indent="-457200">
              <a:lnSpc>
                <a:spcPct val="120000"/>
              </a:lnSpc>
              <a:spcAft>
                <a:spcPts val="1000"/>
              </a:spcAft>
              <a:buAutoNum type="arabicParenR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nově se upravuje registrace osob, které zprostředkovávají uvádění živočišných produktů na trh – „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přeprodejců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(§22. odst. 2 a 3) – lze vykonávat až po registraci u KVS</a:t>
            </a:r>
          </a:p>
          <a:p>
            <a:pPr marL="914400" indent="-457200">
              <a:lnSpc>
                <a:spcPct val="120000"/>
              </a:lnSpc>
              <a:spcAft>
                <a:spcPts val="1000"/>
              </a:spcAft>
              <a:buAutoNum type="arabicParenR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nově se upravuje funkce prohlížitele včelstev, </a:t>
            </a:r>
          </a:p>
          <a:p>
            <a:pPr marL="914400" indent="-457200">
              <a:lnSpc>
                <a:spcPct val="120000"/>
              </a:lnSpc>
              <a:spcAft>
                <a:spcPts val="1000"/>
              </a:spcAft>
              <a:buAutoNum type="arabicParenR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zákaz použití antibiotik,</a:t>
            </a:r>
          </a:p>
          <a:p>
            <a:pPr marL="914400" indent="-457200">
              <a:lnSpc>
                <a:spcPct val="120000"/>
              </a:lnSpc>
              <a:spcAft>
                <a:spcPts val="1000"/>
              </a:spcAft>
              <a:buAutoNum type="arabicParenR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povinnost hlásit úhyny včelstev přesáhnou-li 25% na stanovišti </a:t>
            </a:r>
          </a:p>
          <a:p>
            <a:r>
              <a:rPr lang="cs-CZ" b="1" dirty="0" smtClean="0"/>
              <a:t>Nová vyhláška </a:t>
            </a:r>
            <a:r>
              <a:rPr lang="en-US" b="1" dirty="0" smtClean="0"/>
              <a:t> č.</a:t>
            </a:r>
            <a:r>
              <a:rPr lang="cs-CZ" b="1" dirty="0" smtClean="0"/>
              <a:t> 19/2018</a:t>
            </a:r>
            <a:r>
              <a:rPr lang="en-US" b="1" dirty="0" smtClean="0"/>
              <a:t> </a:t>
            </a:r>
            <a:r>
              <a:rPr lang="en-US" b="1" dirty="0"/>
              <a:t>Sb.</a:t>
            </a:r>
            <a:r>
              <a:rPr lang="en-US" dirty="0"/>
              <a:t>, </a:t>
            </a:r>
            <a:r>
              <a:rPr lang="cs-CZ" dirty="0" smtClean="0"/>
              <a:t>kterou se mění vyhláška č.342/2012 Sb.</a:t>
            </a:r>
            <a:r>
              <a:rPr lang="en-US" dirty="0" smtClean="0"/>
              <a:t> </a:t>
            </a:r>
            <a:r>
              <a:rPr lang="en-US" dirty="0"/>
              <a:t>o  </a:t>
            </a:r>
            <a:r>
              <a:rPr lang="en-US" dirty="0" err="1"/>
              <a:t>zdraví</a:t>
            </a:r>
            <a:r>
              <a:rPr lang="en-US" dirty="0"/>
              <a:t> </a:t>
            </a:r>
            <a:r>
              <a:rPr lang="en-US" dirty="0" err="1"/>
              <a:t>zvířat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ochraně</a:t>
            </a:r>
            <a:r>
              <a:rPr lang="en-US" dirty="0"/>
              <a:t>, o </a:t>
            </a:r>
            <a:r>
              <a:rPr lang="en-US" dirty="0" err="1"/>
              <a:t>přemísťování</a:t>
            </a:r>
            <a:r>
              <a:rPr lang="en-US" dirty="0"/>
              <a:t> a </a:t>
            </a:r>
            <a:r>
              <a:rPr lang="en-US" dirty="0" err="1"/>
              <a:t>přepravě</a:t>
            </a:r>
            <a:r>
              <a:rPr lang="en-US" dirty="0"/>
              <a:t> a o </a:t>
            </a:r>
            <a:r>
              <a:rPr lang="en-US" dirty="0" err="1"/>
              <a:t>oprávnění</a:t>
            </a:r>
            <a:r>
              <a:rPr lang="en-US" dirty="0"/>
              <a:t> a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způsobilosti</a:t>
            </a:r>
            <a:r>
              <a:rPr lang="en-US" dirty="0"/>
              <a:t> k </a:t>
            </a:r>
            <a:r>
              <a:rPr lang="en-US" dirty="0" err="1"/>
              <a:t>výkonu</a:t>
            </a:r>
            <a:r>
              <a:rPr lang="en-US" dirty="0"/>
              <a:t>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veterinárních</a:t>
            </a:r>
            <a:r>
              <a:rPr lang="en-US" dirty="0"/>
              <a:t> </a:t>
            </a:r>
            <a:r>
              <a:rPr lang="en-US" dirty="0" err="1"/>
              <a:t>činností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pozdějších</a:t>
            </a:r>
            <a:r>
              <a:rPr lang="en-US" dirty="0"/>
              <a:t> </a:t>
            </a:r>
            <a:r>
              <a:rPr lang="en-US" dirty="0" err="1" smtClean="0"/>
              <a:t>předpisů</a:t>
            </a:r>
            <a:r>
              <a:rPr lang="cs-CZ" dirty="0" smtClean="0"/>
              <a:t>, účinnost 22.2.2018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en-US" b="1" dirty="0" err="1"/>
              <a:t>Nová</a:t>
            </a:r>
            <a:r>
              <a:rPr lang="en-US" b="1" dirty="0"/>
              <a:t> </a:t>
            </a:r>
            <a:r>
              <a:rPr lang="en-US" b="1" dirty="0" err="1"/>
              <a:t>vyhláška</a:t>
            </a:r>
            <a:r>
              <a:rPr lang="en-US" b="1" dirty="0"/>
              <a:t> </a:t>
            </a:r>
            <a:r>
              <a:rPr lang="cs-CZ" b="1" dirty="0" smtClean="0"/>
              <a:t>č. 18/2018 Sb. </a:t>
            </a:r>
            <a:r>
              <a:rPr lang="en-US" dirty="0" smtClean="0"/>
              <a:t>o </a:t>
            </a:r>
            <a:r>
              <a:rPr lang="en-US" dirty="0" err="1"/>
              <a:t>veterinárních</a:t>
            </a:r>
            <a:r>
              <a:rPr lang="en-US" dirty="0"/>
              <a:t> </a:t>
            </a:r>
            <a:r>
              <a:rPr lang="en-US" dirty="0" err="1"/>
              <a:t>požadavcích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chov</a:t>
            </a:r>
            <a:r>
              <a:rPr lang="en-US" dirty="0"/>
              <a:t> </a:t>
            </a:r>
            <a:r>
              <a:rPr lang="en-US" dirty="0" err="1"/>
              <a:t>včel</a:t>
            </a:r>
            <a:r>
              <a:rPr lang="en-US" dirty="0"/>
              <a:t> a </a:t>
            </a:r>
            <a:r>
              <a:rPr lang="en-US" dirty="0" err="1"/>
              <a:t>včelstev</a:t>
            </a:r>
            <a:r>
              <a:rPr lang="en-US" dirty="0"/>
              <a:t> a o </a:t>
            </a:r>
            <a:r>
              <a:rPr lang="en-US" dirty="0" err="1"/>
              <a:t>opatřeních</a:t>
            </a:r>
            <a:r>
              <a:rPr lang="en-US" dirty="0"/>
              <a:t> pro </a:t>
            </a:r>
            <a:r>
              <a:rPr lang="en-US" dirty="0" err="1"/>
              <a:t>předcházení</a:t>
            </a:r>
            <a:r>
              <a:rPr lang="en-US" dirty="0"/>
              <a:t> a </a:t>
            </a:r>
            <a:r>
              <a:rPr lang="en-US" dirty="0" err="1"/>
              <a:t>zdolávání</a:t>
            </a:r>
            <a:r>
              <a:rPr lang="en-US" dirty="0"/>
              <a:t>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nákaz</a:t>
            </a:r>
            <a:r>
              <a:rPr lang="en-US" dirty="0"/>
              <a:t> </a:t>
            </a:r>
            <a:r>
              <a:rPr lang="en-US" dirty="0" err="1"/>
              <a:t>včel</a:t>
            </a:r>
            <a:r>
              <a:rPr lang="en-US" dirty="0"/>
              <a:t> a o </a:t>
            </a:r>
            <a:r>
              <a:rPr lang="en-US" dirty="0" err="1"/>
              <a:t>změně</a:t>
            </a:r>
            <a:r>
              <a:rPr lang="en-US" dirty="0"/>
              <a:t>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souvisejících</a:t>
            </a:r>
            <a:r>
              <a:rPr lang="en-US" dirty="0"/>
              <a:t> </a:t>
            </a:r>
            <a:r>
              <a:rPr lang="en-US" dirty="0" err="1" smtClean="0"/>
              <a:t>vyhlášek</a:t>
            </a:r>
            <a:r>
              <a:rPr lang="cs-CZ" dirty="0" smtClean="0"/>
              <a:t>, účinnost 22.2.2018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Novela zákona č. 326/2004 Sb</a:t>
            </a:r>
            <a:r>
              <a:rPr lang="cs-CZ" dirty="0" smtClean="0"/>
              <a:t>. </a:t>
            </a:r>
            <a:r>
              <a:rPr lang="cs-CZ" b="1" dirty="0" smtClean="0"/>
              <a:t>o rostlinolékařské péči</a:t>
            </a:r>
          </a:p>
          <a:p>
            <a:r>
              <a:rPr lang="cs-CZ" b="1" dirty="0"/>
              <a:t>Vyhláška o ochraně včel, zvěře, vodních organismů a dalších necílových organismů při použití přípravků na ochranu rostlin č</a:t>
            </a:r>
            <a:r>
              <a:rPr lang="cs-CZ" dirty="0"/>
              <a:t>. </a:t>
            </a:r>
            <a:r>
              <a:rPr lang="cs-CZ" b="1" dirty="0"/>
              <a:t>327/2012 Sb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Novela zákona o zemědělství č. 252/1997 Sb.</a:t>
            </a:r>
          </a:p>
          <a:p>
            <a:r>
              <a:rPr lang="cs-CZ" b="1" dirty="0" smtClean="0"/>
              <a:t>Novela vyhlášky o označování </a:t>
            </a:r>
            <a:r>
              <a:rPr lang="cs-CZ" b="1" dirty="0"/>
              <a:t>a evidenci zvířat a </a:t>
            </a:r>
            <a:r>
              <a:rPr lang="cs-CZ" b="1" dirty="0" smtClean="0"/>
              <a:t>hospodářství </a:t>
            </a:r>
            <a:r>
              <a:rPr lang="cs-CZ" b="1" dirty="0"/>
              <a:t>č. 449/2017 Sb.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7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6" y="260647"/>
            <a:ext cx="8455555" cy="63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2200" b="1" dirty="0" smtClean="0"/>
              <a:t>Novelou </a:t>
            </a:r>
            <a:r>
              <a:rPr lang="cs-CZ" sz="2200" b="1" dirty="0"/>
              <a:t>veterinárního </a:t>
            </a:r>
            <a:r>
              <a:rPr lang="cs-CZ" sz="2200" b="1" dirty="0" smtClean="0"/>
              <a:t>zákona také došlo ke</a:t>
            </a:r>
            <a:r>
              <a:rPr lang="cs-CZ" sz="2200" b="1" dirty="0"/>
              <a:t> </a:t>
            </a:r>
            <a:r>
              <a:rPr lang="cs-CZ" sz="2200" b="1" dirty="0" smtClean="0"/>
              <a:t>změně </a:t>
            </a:r>
            <a:r>
              <a:rPr lang="cs-CZ" sz="2200" b="1" dirty="0"/>
              <a:t>v § 27a, který se týká prodeje malých množství vlastních produktů z </a:t>
            </a:r>
            <a:r>
              <a:rPr lang="cs-CZ" sz="2200" b="1" dirty="0" smtClean="0"/>
              <a:t>prvovýroby</a:t>
            </a:r>
            <a:r>
              <a:rPr lang="cs-CZ" sz="2200" b="1" dirty="0"/>
              <a:t/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cs-CZ" sz="6400" i="1" dirty="0" smtClean="0"/>
          </a:p>
          <a:p>
            <a:pPr marL="0" indent="0" algn="just">
              <a:buNone/>
            </a:pPr>
            <a:r>
              <a:rPr lang="cs-CZ" sz="6400" b="1" i="1" dirty="0" smtClean="0"/>
              <a:t>Chovatel </a:t>
            </a:r>
            <a:r>
              <a:rPr lang="cs-CZ" sz="6400" b="1" i="1" dirty="0"/>
              <a:t>může v malých množstvích</a:t>
            </a:r>
            <a:endParaRPr lang="cs-CZ" sz="6400" b="1" dirty="0"/>
          </a:p>
          <a:p>
            <a:pPr marL="0" indent="0" algn="just">
              <a:buNone/>
            </a:pPr>
            <a:r>
              <a:rPr lang="cs-CZ" sz="6400" i="1" dirty="0"/>
              <a:t>d) prodávat med, mateří kašičku nebo včelí vosk pocházející z vlastního chovu včelstev ve své domácnosti, ve svém hospodářství, v tržnici nebo na tržišti, které se nacházejí na území České republiky, a to přímo spotřebiteli, anebo jej dodávat do místního maloobchodu. Chovatel včel, který med použije v jím provozovaném zařízení stravovacích služeb, nemusí med označit stanoveným způsobem.</a:t>
            </a:r>
            <a:endParaRPr lang="cs-CZ" sz="6400" dirty="0"/>
          </a:p>
          <a:p>
            <a:pPr marL="0" indent="0" algn="just">
              <a:buNone/>
            </a:pPr>
            <a:r>
              <a:rPr lang="cs-CZ" sz="6400" i="1" dirty="0"/>
              <a:t>Za místní maloobchod podle odstavce 1 písm. b), c) a d) se považuje maloobchod podle předpisu Evropské unie, kterým se stanoví obecné zásady a požadavky potravinového práva a zřizuje se Evropský úřad pro bezpečnost potravin a stanoví postupy týkající se bezpečnosti potravin s odpovídajícím sortimentem živočišných produktů, který se nachází na území České republiky a který produkty uvedené v odstavci 1 písm. b), c) a d) dodává přímo spotřebiteli</a:t>
            </a:r>
            <a:endParaRPr lang="cs-CZ" sz="6400" dirty="0"/>
          </a:p>
          <a:p>
            <a:pPr marL="0" indent="0" algn="just">
              <a:buNone/>
            </a:pPr>
            <a:endParaRPr lang="cs-CZ" sz="6400" dirty="0" smtClean="0"/>
          </a:p>
          <a:p>
            <a:pPr marL="0" indent="0" algn="just">
              <a:buNone/>
            </a:pPr>
            <a:r>
              <a:rPr lang="cs-CZ" sz="6400" b="1" dirty="0" smtClean="0"/>
              <a:t>Hlavní </a:t>
            </a:r>
            <a:r>
              <a:rPr lang="cs-CZ" sz="6400" b="1" dirty="0"/>
              <a:t>rozdíly:</a:t>
            </a:r>
          </a:p>
          <a:p>
            <a:pPr marL="0" indent="0" algn="just">
              <a:buNone/>
            </a:pPr>
            <a:r>
              <a:rPr lang="cs-CZ" sz="6400" dirty="0"/>
              <a:t>komodity, které lze formou „prodeje ze dvora“ uvádět na trh, byly rozšířeny o mateří kašičku, včelí </a:t>
            </a:r>
            <a:r>
              <a:rPr lang="cs-CZ" sz="6400" dirty="0" smtClean="0"/>
              <a:t>vosk formy </a:t>
            </a:r>
            <a:r>
              <a:rPr lang="cs-CZ" sz="6400" dirty="0"/>
              <a:t>uvádění na trh jsou stejné s výjimkou vymezení pojmu místního maloobchodu, protože se změnila definice „místního maloobchodu“. Původně se místním maloobchodem rozuměla maloobchodní prodejna, která zásobuje přímo konečného spotřebitele a která je na území kraje, v němž se nachází stanoviště včel (viz vyhláška č. 289/2007 Sb., § 15). Nyní je místním maloobchodem maloobchod, který se nachází na území celé České republiky a nemíní se maloobchodem jen prodejna, ale jsou to i jiná zařízení dle definice v nařízení 178/2002, </a:t>
            </a:r>
            <a:r>
              <a:rPr lang="cs-CZ" sz="6400" dirty="0" smtClean="0"/>
              <a:t>konkrétně</a:t>
            </a:r>
            <a:r>
              <a:rPr lang="cs-CZ" sz="6400" dirty="0"/>
              <a:t> </a:t>
            </a:r>
            <a:r>
              <a:rPr lang="cs-CZ" sz="6400" i="1" dirty="0"/>
              <a:t>„maloobchodem“ se rozumí manipulace s potravinami nebo jejich zpracování a skladování v místě prodeje nebo dodávky konečnému spotřebiteli; zahrnuje distribuční terminály, provozy veřejného stravování, závodní jídelny, podnikové restaurační služby, restaurace a další podobné stravovací provozovny, obchody, distribuční centra supermarketů a velkoobchodní prodejny</a:t>
            </a:r>
            <a:r>
              <a:rPr lang="cs-CZ" sz="6400" i="1" dirty="0" smtClean="0"/>
              <a:t>;</a:t>
            </a:r>
            <a:endParaRPr lang="cs-CZ" sz="6400" dirty="0"/>
          </a:p>
        </p:txBody>
      </p:sp>
    </p:spTree>
    <p:extLst>
      <p:ext uri="{BB962C8B-B14F-4D97-AF65-F5344CB8AC3E}">
        <p14:creationId xmlns:p14="http://schemas.microsoft.com/office/powerpoint/2010/main" val="14739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274044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Značení medu prodávaného formou „ze dvora“ </a:t>
            </a:r>
            <a:endParaRPr lang="cs-CZ" sz="24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 smtClean="0"/>
              <a:t>Stejné </a:t>
            </a:r>
            <a:r>
              <a:rPr lang="cs-CZ" sz="5600" dirty="0"/>
              <a:t>je, že se značí jen med prodávaný na trhu a tržnici a dávaný do výše uvedeného maloobchodu s jedinou výjimkou, kterou je případ, kdy chovatel včel je zároveň provozovatelem restaurace, jídelny …, ten svůj med do tohoto svého zařízení může dodávat bez jakéhokoliv označení. </a:t>
            </a:r>
            <a:r>
              <a:rPr lang="cs-CZ" sz="5600" dirty="0" smtClean="0"/>
              <a:t>Řídíme </a:t>
            </a:r>
            <a:r>
              <a:rPr lang="cs-CZ" sz="5600" dirty="0"/>
              <a:t>se obecnými požadavky na značení balených potravin, tj. zejména nařízením (ES) č. 1169/2011 a zákonem č. 110/1997 Sb. s využitím vyhlášky č. 76/2003 Sb.. Takže jak označit med?</a:t>
            </a:r>
          </a:p>
          <a:p>
            <a:pPr marL="0" indent="0">
              <a:buNone/>
            </a:pPr>
            <a:r>
              <a:rPr lang="cs-CZ" sz="5600" dirty="0"/>
              <a:t>Název: </a:t>
            </a:r>
            <a:r>
              <a:rPr lang="cs-CZ" sz="5600" b="1" dirty="0"/>
              <a:t>Med </a:t>
            </a:r>
            <a:r>
              <a:rPr lang="cs-CZ" sz="5600" dirty="0"/>
              <a:t>(nepsat „včelí“, protože definice medu ve vyhlášce č. 76/2003 Sb. je vyhrazena jen pro med, který produktem včel) a pokud je med získán vytočením, lisováním, vykapáním nemusí už být označen jako květový nebo medovicový, stačí název „med“. Název lze doplnit o slova jako „lipový“, „ze šumavských strání“ apod. – viz § 9 odst. 2 vyhlášky č. 76/2003 Sb.: „</a:t>
            </a:r>
            <a:r>
              <a:rPr lang="cs-CZ" sz="5600" i="1" dirty="0"/>
              <a:t>značení medu, s výjimkou filtrovaného medu a pekařského medu (průmyslového medu), může být doplněno následujícími údaji:</a:t>
            </a:r>
            <a:endParaRPr lang="cs-CZ" sz="5600" dirty="0"/>
          </a:p>
          <a:p>
            <a:pPr marL="0" indent="0">
              <a:buNone/>
            </a:pPr>
            <a:r>
              <a:rPr lang="cs-CZ" sz="5600" i="1" dirty="0"/>
              <a:t>a) regionálním, územním nebo místním označením původu, pokud výrobek pochází zcela z uvedeného zdroje původu,</a:t>
            </a:r>
            <a:endParaRPr lang="cs-CZ" sz="5600" dirty="0"/>
          </a:p>
          <a:p>
            <a:pPr marL="0" indent="0">
              <a:buNone/>
            </a:pPr>
            <a:r>
              <a:rPr lang="cs-CZ" sz="5600" i="1" dirty="0"/>
              <a:t>b) ve vztahu k původu medu názvem '</a:t>
            </a:r>
            <a:r>
              <a:rPr lang="cs-CZ" sz="5600" i="1" dirty="0" err="1"/>
              <a:t>jednodruhový</a:t>
            </a:r>
            <a:r>
              <a:rPr lang="cs-CZ" sz="5600" i="1" dirty="0"/>
              <a:t>' nebo 'smíšený',</a:t>
            </a:r>
            <a:endParaRPr lang="cs-CZ" sz="5600" dirty="0"/>
          </a:p>
          <a:p>
            <a:pPr marL="0" indent="0">
              <a:buNone/>
            </a:pPr>
            <a:r>
              <a:rPr lang="cs-CZ" sz="5600" i="1" dirty="0"/>
              <a:t>c) druhem rostlin, z nichž pochází, pokud výrobek pochází zcela nebo převážně z uvedeného druhu a má odpovídající organoleptické, fyzikálněchemické a mikroskopické charakteristiky, třeba pylová zrna z uvedené rostliny,</a:t>
            </a:r>
            <a:endParaRPr lang="cs-CZ" sz="5600" dirty="0"/>
          </a:p>
          <a:p>
            <a:pPr marL="0" indent="0">
              <a:buNone/>
            </a:pPr>
            <a:r>
              <a:rPr lang="cs-CZ" sz="5600" i="1" dirty="0"/>
              <a:t>d) specifickými kritérii jeho jakosti.“ </a:t>
            </a:r>
            <a:r>
              <a:rPr lang="cs-CZ" sz="5600" b="1" i="1" u="sng" dirty="0"/>
              <a:t>Nepřípustná jsou zdravotní a výživová tvrzení, která nejsou dostatečně průkazná a pouze se obecně tradují.</a:t>
            </a:r>
            <a:endParaRPr lang="cs-CZ" sz="5600" dirty="0"/>
          </a:p>
          <a:p>
            <a:pPr marL="0" indent="0">
              <a:buNone/>
            </a:pPr>
            <a:r>
              <a:rPr lang="cs-CZ" sz="5600" b="1" dirty="0"/>
              <a:t>Jméno, příjmení a adresa bydliště</a:t>
            </a:r>
            <a:r>
              <a:rPr lang="cs-CZ" sz="5600" dirty="0"/>
              <a:t> chovatele nebo jde-li o fyzickou osobu, nebo názvem a sídlem chovatele v případě právnické osoby.</a:t>
            </a:r>
          </a:p>
          <a:p>
            <a:pPr marL="0" indent="0">
              <a:buNone/>
            </a:pPr>
            <a:r>
              <a:rPr lang="cs-CZ" sz="5600" dirty="0"/>
              <a:t>Údaj o množství: </a:t>
            </a:r>
            <a:r>
              <a:rPr lang="cs-CZ" sz="5600" b="1" dirty="0"/>
              <a:t>Hmotnost: X g </a:t>
            </a:r>
            <a:r>
              <a:rPr lang="cs-CZ" sz="5600" dirty="0"/>
              <a:t>(uvádět v hmotnostních nebo objemových jednotkách</a:t>
            </a:r>
          </a:p>
          <a:p>
            <a:pPr marL="0" indent="0">
              <a:buNone/>
            </a:pPr>
            <a:r>
              <a:rPr lang="cs-CZ" sz="5600" b="1" dirty="0"/>
              <a:t>Původ</a:t>
            </a:r>
            <a:r>
              <a:rPr lang="cs-CZ" sz="5600" dirty="0"/>
              <a:t>: kde byl med získán; tj. uvést: Původ: Česká republika (ne ČR nebo CZ).</a:t>
            </a:r>
          </a:p>
          <a:p>
            <a:pPr marL="0" indent="0">
              <a:buNone/>
            </a:pPr>
            <a:r>
              <a:rPr lang="cs-CZ" sz="5600" b="1" dirty="0"/>
              <a:t>Datum minimální trvanlivosti</a:t>
            </a:r>
            <a:r>
              <a:rPr lang="cs-CZ" sz="5600" dirty="0"/>
              <a:t>: jsou tyto možnosti, jak toto uvést:</a:t>
            </a:r>
          </a:p>
          <a:p>
            <a:pPr marL="0" indent="0">
              <a:buNone/>
            </a:pPr>
            <a:r>
              <a:rPr lang="cs-CZ" sz="5600" dirty="0"/>
              <a:t>Datum minimální trvanlivosti do: den, měsíc, rok</a:t>
            </a:r>
          </a:p>
          <a:p>
            <a:pPr marL="0" indent="0">
              <a:buNone/>
            </a:pPr>
            <a:r>
              <a:rPr lang="cs-CZ" sz="5600" dirty="0"/>
              <a:t>nebo</a:t>
            </a:r>
          </a:p>
          <a:p>
            <a:pPr marL="0" indent="0">
              <a:buNone/>
            </a:pPr>
            <a:r>
              <a:rPr lang="cs-CZ" sz="5600" dirty="0"/>
              <a:t>Datum minimální trvanlivosti do konce: měsíc, rok (v případě, že si výrobce stanoví trvanlivost nejvýše v délce 18 měsíců)</a:t>
            </a:r>
          </a:p>
          <a:p>
            <a:pPr marL="0" indent="0">
              <a:buNone/>
            </a:pPr>
            <a:r>
              <a:rPr lang="cs-CZ" sz="5600" dirty="0"/>
              <a:t>nebo</a:t>
            </a:r>
          </a:p>
          <a:p>
            <a:pPr marL="0" indent="0">
              <a:buNone/>
            </a:pPr>
            <a:r>
              <a:rPr lang="cs-CZ" sz="5600" dirty="0"/>
              <a:t>Datum minimální trvanlivosti do konce: rok (v případě, že si výrobce stanoví trvanlivost delší než 18 měsíců)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1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0" y="332656"/>
            <a:ext cx="831477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0" y="188640"/>
            <a:ext cx="855412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3" y="260648"/>
            <a:ext cx="851879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47" y="332656"/>
            <a:ext cx="842231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71" y="332656"/>
            <a:ext cx="835305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F66C3E9-2E7F-4182-AD2C-66A07E529977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Informace o novele rostlinolékařských předpisů, LPIS</a:t>
            </a:r>
            <a:endParaRPr lang="cs-CZ" sz="3200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005A145-CFA3-4925-BA5D-7CA81EE2C3D7}"/>
              </a:ext>
            </a:extLst>
          </p:cNvPr>
          <p:cNvSpPr/>
          <p:nvPr/>
        </p:nvSpPr>
        <p:spPr>
          <a:xfrm>
            <a:off x="0" y="1412776"/>
            <a:ext cx="914400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cs-CZ" sz="2400" i="1" dirty="0" smtClean="0"/>
              <a:t>- Profesionální </a:t>
            </a:r>
            <a:r>
              <a:rPr lang="cs-CZ" sz="2400" i="1" dirty="0"/>
              <a:t>uživatel již nezjišťuje informace o stanovištích včelstev u obce, nýbrž nově prostřednictvím evidence hospodářství podle objektů obsažených v zákoně o zemědělství. Informační povinnost vůči včelařům zůstává.</a:t>
            </a:r>
            <a:endParaRPr lang="cs-CZ" sz="2400" dirty="0"/>
          </a:p>
          <a:p>
            <a:pPr marL="457200">
              <a:lnSpc>
                <a:spcPct val="115000"/>
              </a:lnSpc>
            </a:pPr>
            <a:r>
              <a:rPr lang="cs-CZ" sz="2400" i="1" dirty="0" smtClean="0"/>
              <a:t>- Ustanovení o charakteru směsí přípravků (směsi látek neškodných pro včely jsou klasifikovány jako pro včely nebezpečné, směsi látek neškodných a škodlivých jsou klasifikovány jako zvlášť nebezpečné) jsou </a:t>
            </a:r>
            <a:r>
              <a:rPr lang="cs-CZ" sz="2400" i="1" dirty="0"/>
              <a:t>přesunuty do zákona z prováděcí vyhlášky s tím, že tam již není žádná výjimka z oznamovací </a:t>
            </a:r>
            <a:r>
              <a:rPr lang="cs-CZ" sz="2400" i="1" dirty="0" smtClean="0"/>
              <a:t>povinnosti.  </a:t>
            </a:r>
            <a:endParaRPr lang="cs-CZ" sz="2400" dirty="0"/>
          </a:p>
          <a:p>
            <a:pPr marL="457200">
              <a:lnSpc>
                <a:spcPct val="115000"/>
              </a:lnSpc>
            </a:pPr>
            <a:r>
              <a:rPr lang="cs-CZ" sz="2400" i="1" dirty="0" smtClean="0"/>
              <a:t>- Chovatel </a:t>
            </a:r>
            <a:r>
              <a:rPr lang="cs-CZ" sz="2400" i="1" dirty="0"/>
              <a:t>včel již neoznamuje obci stanoviště včelstev, ale postačuje hlášení pověřené osobě, což je ČMSCH, a.s. do Hradištka, které je povinen plnit již podle plemenářského zákona.</a:t>
            </a:r>
            <a:endParaRPr lang="cs-CZ" sz="2400" dirty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06651-9B80-4945-91DD-B605E8C15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Dotační politika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8BED0A-4F2D-407A-A829-50C9C4B50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4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Vyhláška o ochraně včel, zvěře, vodních organismů a dalších necílových organismů při použití přípravků na ochranu rostlin č</a:t>
            </a:r>
            <a:r>
              <a:rPr lang="cs-CZ" sz="2000" dirty="0"/>
              <a:t>. </a:t>
            </a:r>
            <a:r>
              <a:rPr lang="cs-CZ" sz="2000" b="1" dirty="0"/>
              <a:t>327/2012 Sb.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0" y="88984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r>
              <a:rPr lang="cs-CZ" i="1" dirty="0" smtClean="0"/>
              <a:t>V </a:t>
            </a:r>
            <a:r>
              <a:rPr lang="cs-CZ" i="1" dirty="0"/>
              <a:t>§ 4 byla doplněna </a:t>
            </a:r>
            <a:r>
              <a:rPr lang="cs-CZ" b="1" i="1" dirty="0"/>
              <a:t>definice denního letu včel</a:t>
            </a:r>
            <a:r>
              <a:rPr lang="cs-CZ" i="1" dirty="0"/>
              <a:t>. Stanovení ukončení doby denního letu včel je zcela zásadním opatřením k ochraně včel jakožto necílových organismů. Definice vychází z životního cyklu včel a jejich chování a byla stanovena na základě výsledků pozorování Výzkumným ústavem včelařským, s.r.o. Důvodem doplnění této definice do vyhlášky je jednoznačné určení času, kdy končí denní let včel a lze aplikovat přípravky nebezpečné pro včely, což v současném znění vyhlášky </a:t>
            </a:r>
            <a:r>
              <a:rPr lang="cs-CZ" i="1" dirty="0" smtClean="0"/>
              <a:t>chybělo.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172084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r>
              <a:rPr lang="cs-CZ" i="1" dirty="0" smtClean="0"/>
              <a:t>§ </a:t>
            </a:r>
            <a:r>
              <a:rPr lang="cs-CZ" i="1" dirty="0"/>
              <a:t>5a je úplně nový. S ohledem na snížení reziduální zátěže včel při provádění aplikací přípravku, směsi přípravků nebo směsí přípravku s pomocným prostředkem a hnojivem v rámci jednoho dne </a:t>
            </a:r>
            <a:r>
              <a:rPr lang="cs-CZ" b="1" i="1" dirty="0"/>
              <a:t>je stanovena ochranná lhůta 12 hodin mezi těmito aplikacemi </a:t>
            </a:r>
            <a:r>
              <a:rPr lang="cs-CZ" i="1" dirty="0"/>
              <a:t>se zohledněním jejich nebezpečnosti pro včely. Toto ustanovení zaručuje, že negativní důsledky aplikací přípravků a jejich směsí pro včely budou minimalizovány. Povinnost dodržet časový interval se netýká přípravků, které na včely neúčinkují</a:t>
            </a:r>
            <a:r>
              <a:rPr lang="cs-CZ" i="1" dirty="0" smtClean="0"/>
              <a:t>.</a:t>
            </a:r>
            <a:r>
              <a:rPr lang="cs-CZ" i="1" dirty="0"/>
              <a:t> </a:t>
            </a:r>
            <a:endParaRPr lang="cs-CZ" i="1" dirty="0" smtClean="0"/>
          </a:p>
          <a:p>
            <a:endParaRPr lang="cs-CZ" i="1" dirty="0"/>
          </a:p>
          <a:p>
            <a:r>
              <a:rPr lang="cs-CZ" i="1" dirty="0" smtClean="0"/>
              <a:t>Poslední </a:t>
            </a:r>
            <a:r>
              <a:rPr lang="cs-CZ" i="1" dirty="0"/>
              <a:t>změnou je upřesnění množství a podmínek odběru vzorků. Množství zůstává stejné 500 mrtvolek včel a 200 gramů porostu. Byl zrušen termín dodání vzorku do odborného ústavu – 72 hodin po ošetření porostu a nahrazen slovem neprodleně. Nově je stanovena teplota pro uchování vzorků a termín dodání k vyšetření neprodleně.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144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Změny </a:t>
            </a:r>
            <a:r>
              <a:rPr lang="cs-CZ" sz="2400" b="1" dirty="0"/>
              <a:t>vyhlášky o označování a evidenci zvířat a </a:t>
            </a:r>
            <a:r>
              <a:rPr lang="cs-CZ" sz="2400" b="1" dirty="0" smtClean="0"/>
              <a:t>hospodářství</a:t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000" i="1" dirty="0" smtClean="0"/>
              <a:t>V</a:t>
            </a:r>
            <a:r>
              <a:rPr lang="cs-CZ" sz="2000" i="1" dirty="0"/>
              <a:t> souvislosti se zrušením zapojení obcí do procesu ochrany včel, bylo třeba změnit i vyhlášku pro označování zvířat a jejich evidenci. </a:t>
            </a:r>
            <a:r>
              <a:rPr lang="cs-CZ" sz="2000" i="1" dirty="0" smtClean="0"/>
              <a:t>Stalo se tak vyhláškou č. </a:t>
            </a:r>
            <a:r>
              <a:rPr lang="cs-CZ" sz="1800" dirty="0" smtClean="0"/>
              <a:t>449 ze </a:t>
            </a:r>
            <a:r>
              <a:rPr lang="cs-CZ" sz="1800" dirty="0"/>
              <a:t>dne 12. prosince 2017</a:t>
            </a:r>
            <a:r>
              <a:rPr lang="cs-CZ" sz="1800" dirty="0" smtClean="0"/>
              <a:t>, kterou </a:t>
            </a:r>
            <a:r>
              <a:rPr lang="cs-CZ" sz="1800" dirty="0"/>
              <a:t>se mění vyhláška č. 136/2004 Sb., kterou se stanoví podrobnosti označování zvířat a jejich evidence a evidence hospodářství a osob stanovených plemenářským zákonem, ve znění pozdějších </a:t>
            </a:r>
            <a:r>
              <a:rPr lang="cs-CZ" sz="1800" dirty="0" smtClean="0"/>
              <a:t>předpisů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2000" i="1" dirty="0" smtClean="0"/>
              <a:t>Ustanovení </a:t>
            </a:r>
            <a:r>
              <a:rPr lang="cs-CZ" sz="2000" i="1" dirty="0"/>
              <a:t>§ 80 se použije pro </a:t>
            </a:r>
            <a:r>
              <a:rPr lang="cs-CZ" sz="2000" i="1" dirty="0" smtClean="0"/>
              <a:t>hlášení změn </a:t>
            </a:r>
            <a:r>
              <a:rPr lang="cs-CZ" sz="2000" i="1" dirty="0"/>
              <a:t>k 1. září</a:t>
            </a:r>
            <a:r>
              <a:rPr lang="cs-CZ" sz="2000" i="1" dirty="0" smtClean="0"/>
              <a:t>.</a:t>
            </a:r>
            <a:br>
              <a:rPr lang="cs-CZ" sz="2000" i="1" dirty="0" smtClean="0"/>
            </a:br>
            <a:r>
              <a:rPr lang="cs-CZ" sz="2000" i="1" dirty="0" smtClean="0"/>
              <a:t>Nově </a:t>
            </a:r>
            <a:r>
              <a:rPr lang="cs-CZ" sz="2000" i="1" dirty="0"/>
              <a:t>vložený § 80a upravuje hlášení, které může být učiněno kdykoliv během roku včetně přesunů včelstev. K tomuto účelu byla vytvořena nová příloha č. 16.  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smtClean="0"/>
              <a:t>V </a:t>
            </a:r>
            <a:r>
              <a:rPr lang="cs-CZ" sz="2000" i="1" dirty="0"/>
              <a:t>registru chovatelů včel se u každého chovatele včel evidují nově i cizinci. </a:t>
            </a:r>
            <a:r>
              <a:rPr lang="cs-CZ" sz="2000" i="1" smtClean="0"/>
              <a:t/>
            </a:r>
            <a:br>
              <a:rPr lang="cs-CZ" sz="2000" i="1" smtClean="0"/>
            </a:br>
            <a:r>
              <a:rPr lang="cs-CZ" sz="2000" i="1" smtClean="0"/>
              <a:t>Pověřená </a:t>
            </a:r>
            <a:r>
              <a:rPr lang="cs-CZ" sz="2000" i="1" dirty="0"/>
              <a:t>osoba (ČMSCH, a.s.) provede zpracování údajů do evidence </a:t>
            </a:r>
            <a:r>
              <a:rPr lang="cs-CZ" sz="2000" b="1" i="1" dirty="0"/>
              <a:t>do 60 pracovních dnů v případě běžného hlášení k 1.9. a k hlášení vzniku nového stanoviště nebo zániku evidovaného stanoviště během roku.</a:t>
            </a:r>
            <a:r>
              <a:rPr lang="cs-CZ" sz="2000" i="1" dirty="0"/>
              <a:t> </a:t>
            </a:r>
            <a:r>
              <a:rPr lang="cs-CZ" sz="2000" b="1" i="1" dirty="0"/>
              <a:t>Půjde-li však o kočování, tj. přesun na nové dosud neevidované stanoviště, nebo rušení dříve registrovaného stanoviště, pak na to má ČMSCH, a.s. 10 dnů.</a:t>
            </a:r>
            <a:r>
              <a:rPr lang="cs-CZ" sz="2000" i="1" dirty="0"/>
              <a:t>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Co </a:t>
            </a:r>
            <a:r>
              <a:rPr lang="cs-CZ" sz="2000" i="1" dirty="0"/>
              <a:t>se týče příloh. Stávající příloha č. 15 je doplněna o kolonku pro cizince a pod čarou se upozorňuje, že tento formulář použijí včelaři začátečníci, kteří v průběhu roku začnou včelařit. Nečeká se s hlášením na září, ale podává se neprodleně, když začne chovatel včelařit.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Příloha </a:t>
            </a:r>
            <a:r>
              <a:rPr lang="cs-CZ" sz="2000" i="1" dirty="0"/>
              <a:t>č. 16 je nová a používá se pro přesuny včelstev, tj. hlášení nových stanovišť a rušení stanovišť nepoužívaných.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9838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zákona o zemědělství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7504" y="1196752"/>
            <a:ext cx="903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Novelou </a:t>
            </a:r>
            <a:r>
              <a:rPr lang="cs-CZ" sz="2400" dirty="0"/>
              <a:t>se zákon </a:t>
            </a:r>
            <a:r>
              <a:rPr lang="cs-CZ" sz="2400" dirty="0" smtClean="0"/>
              <a:t>týká </a:t>
            </a:r>
            <a:r>
              <a:rPr lang="cs-CZ" sz="2400" dirty="0"/>
              <a:t>i včel, což dosud nebylo. Aktualizaci údajů evidence </a:t>
            </a:r>
            <a:r>
              <a:rPr lang="cs-CZ" sz="2400" dirty="0" smtClean="0"/>
              <a:t>včelařských objektů v LPIS provádí </a:t>
            </a:r>
            <a:r>
              <a:rPr lang="cs-CZ" sz="2400" dirty="0"/>
              <a:t>SZIF na základě informací z ústřední evidence vedené podle plemenářského zákona.</a:t>
            </a:r>
            <a:r>
              <a:rPr lang="cs-CZ" sz="2400" b="1" dirty="0"/>
              <a:t> </a:t>
            </a:r>
            <a:endParaRPr lang="cs-CZ" sz="2400" dirty="0"/>
          </a:p>
          <a:p>
            <a:r>
              <a:rPr lang="cs-CZ" sz="2400" dirty="0" smtClean="0"/>
              <a:t>Evidence </a:t>
            </a:r>
            <a:r>
              <a:rPr lang="cs-CZ" sz="2400" dirty="0"/>
              <a:t>využití půdy je vedena v digitální formě, přičemž půdní bloky, díly půdního bloku, objekty a ekologicky významné prvky jsou zobrazovány na podkladě </a:t>
            </a:r>
            <a:r>
              <a:rPr lang="cs-CZ" sz="2400" dirty="0" err="1"/>
              <a:t>ortofotografických</a:t>
            </a:r>
            <a:r>
              <a:rPr lang="cs-CZ" sz="2400" dirty="0"/>
              <a:t> </a:t>
            </a:r>
            <a:r>
              <a:rPr lang="cs-CZ" sz="2400" dirty="0" smtClean="0"/>
              <a:t>map.</a:t>
            </a:r>
            <a:endParaRPr lang="cs-CZ" sz="2400" dirty="0"/>
          </a:p>
          <a:p>
            <a:r>
              <a:rPr lang="cs-CZ" sz="2400" b="1" dirty="0" smtClean="0"/>
              <a:t>Ministerstvo </a:t>
            </a:r>
            <a:r>
              <a:rPr lang="cs-CZ" sz="2400" b="1" dirty="0"/>
              <a:t>zveřejňuje v elektronické podobě </a:t>
            </a:r>
            <a:r>
              <a:rPr lang="cs-CZ" sz="2400" dirty="0"/>
              <a:t>způsobem umožňujícím dálkový a nepřetržitý přístup následující základní údaje z veřejné části evidence využití půdy, kterými </a:t>
            </a:r>
            <a:r>
              <a:rPr lang="cs-CZ" sz="2400" dirty="0" smtClean="0"/>
              <a:t>jsou zákresy </a:t>
            </a:r>
            <a:r>
              <a:rPr lang="cs-CZ" sz="2400" dirty="0"/>
              <a:t>objektu a údaje o uživateli objektu, a to </a:t>
            </a:r>
            <a:r>
              <a:rPr lang="cs-CZ" sz="2400" b="1" dirty="0"/>
              <a:t>osobní jméno, popřípadě jména, příjmení nebo název a adresa, nebo obchodní firma a sídlo, popřípadě telefonní číslo nebo elektronická </a:t>
            </a:r>
            <a:r>
              <a:rPr lang="cs-CZ" sz="2400" b="1" dirty="0" smtClean="0"/>
              <a:t>adresa.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360980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4800" dirty="0" smtClean="0"/>
          </a:p>
          <a:p>
            <a:pPr marL="0" indent="0" algn="ctr">
              <a:buNone/>
            </a:pPr>
            <a:r>
              <a:rPr lang="cs-CZ" sz="4000" dirty="0" smtClean="0"/>
              <a:t>Problematika </a:t>
            </a:r>
            <a:r>
              <a:rPr lang="cs-CZ" sz="4000" dirty="0"/>
              <a:t>včelařství v kraji 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zástupci </a:t>
            </a:r>
            <a:r>
              <a:rPr lang="cs-CZ" sz="4000" dirty="0"/>
              <a:t>KÚ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1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Aktuální problematika našeho spolku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2F4F0A5-1E5D-4997-AF11-71CE0D810891}"/>
              </a:ext>
            </a:extLst>
          </p:cNvPr>
          <p:cNvSpPr/>
          <p:nvPr/>
        </p:nvSpPr>
        <p:spPr>
          <a:xfrm>
            <a:off x="2394448" y="188640"/>
            <a:ext cx="43551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>
                <a:solidFill>
                  <a:prstClr val="black"/>
                </a:solidFill>
                <a:ea typeface="+mj-ea"/>
                <a:cs typeface="+mj-cs"/>
              </a:rPr>
              <a:t>Členské příspěvky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B8A4316-B3F0-43F7-A8B2-0CA30987A71D}"/>
              </a:ext>
            </a:extLst>
          </p:cNvPr>
          <p:cNvSpPr/>
          <p:nvPr/>
        </p:nvSpPr>
        <p:spPr>
          <a:xfrm>
            <a:off x="-36512" y="980728"/>
            <a:ext cx="91450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Sazba zůstává jednotná pro fyzickou osobu, právnickou osobu i pro příznivce včelařství bez včel.</a:t>
            </a:r>
          </a:p>
          <a:p>
            <a:pPr lvl="0"/>
            <a:r>
              <a:rPr lang="cs-CZ" altLang="cs-CZ" sz="2200" b="1" dirty="0">
                <a:solidFill>
                  <a:prstClr val="black"/>
                </a:solidFill>
              </a:rPr>
              <a:t>16,00 Kč            ze včelstva chovatelů včel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- fyzických osob bez ohledu na způsob včelaření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- právnických osob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- chovatelů a příznivců včelařství bez včelstev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  (počítáno jedno včelstvo na člena ČSV, z. s. bez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  včel)</a:t>
            </a:r>
          </a:p>
          <a:p>
            <a:pPr lvl="0"/>
            <a:r>
              <a:rPr lang="cs-CZ" altLang="cs-CZ" sz="2200" b="1" dirty="0" smtClean="0">
                <a:solidFill>
                  <a:prstClr val="black"/>
                </a:solidFill>
              </a:rPr>
              <a:t>0,00 </a:t>
            </a:r>
            <a:r>
              <a:rPr lang="cs-CZ" altLang="cs-CZ" sz="2200" b="1" dirty="0">
                <a:solidFill>
                  <a:prstClr val="black"/>
                </a:solidFill>
              </a:rPr>
              <a:t>Kč             včelařské zájmové kroužky mládeže jsou od</a:t>
            </a:r>
          </a:p>
          <a:p>
            <a:pPr lvl="0"/>
            <a:r>
              <a:rPr lang="cs-CZ" altLang="cs-CZ" sz="2200" b="1" dirty="0">
                <a:solidFill>
                  <a:prstClr val="black"/>
                </a:solidFill>
              </a:rPr>
              <a:t>                          placení členského příspěvku osvobozeny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(to platí i o příspěvku na člena ve výši 200 Kč)</a:t>
            </a:r>
          </a:p>
          <a:p>
            <a:pPr lvl="0"/>
            <a:r>
              <a:rPr lang="cs-CZ" altLang="cs-CZ" sz="2200" b="1" dirty="0" smtClean="0">
                <a:solidFill>
                  <a:prstClr val="black"/>
                </a:solidFill>
              </a:rPr>
              <a:t>200,00 </a:t>
            </a:r>
            <a:r>
              <a:rPr lang="cs-CZ" altLang="cs-CZ" sz="2200" b="1" dirty="0">
                <a:solidFill>
                  <a:prstClr val="black"/>
                </a:solidFill>
              </a:rPr>
              <a:t>Kč roční příspěvek člena ČSV, z. s.</a:t>
            </a:r>
          </a:p>
          <a:p>
            <a:r>
              <a:rPr lang="cs-CZ" altLang="cs-CZ" sz="2200" b="1" dirty="0" smtClean="0">
                <a:solidFill>
                  <a:srgbClr val="FF0000"/>
                </a:solidFill>
              </a:rPr>
              <a:t>Všechny </a:t>
            </a:r>
            <a:r>
              <a:rPr lang="cs-CZ" altLang="cs-CZ" sz="2200" b="1" dirty="0">
                <a:solidFill>
                  <a:srgbClr val="FF0000"/>
                </a:solidFill>
              </a:rPr>
              <a:t>organizační jednotky </a:t>
            </a:r>
            <a:r>
              <a:rPr lang="cs-CZ" altLang="cs-CZ" sz="2200" b="1" dirty="0" smtClean="0">
                <a:solidFill>
                  <a:srgbClr val="FF0000"/>
                </a:solidFill>
              </a:rPr>
              <a:t>jsou v </a:t>
            </a:r>
            <a:r>
              <a:rPr lang="cs-CZ" altLang="cs-CZ" sz="2200" b="1" dirty="0" err="1" smtClean="0">
                <a:solidFill>
                  <a:srgbClr val="FF0000"/>
                </a:solidFill>
              </a:rPr>
              <a:t>CISu</a:t>
            </a:r>
            <a:r>
              <a:rPr lang="cs-CZ" altLang="cs-CZ" sz="2200" b="1" dirty="0" smtClean="0">
                <a:solidFill>
                  <a:srgbClr val="FF0000"/>
                </a:solidFill>
              </a:rPr>
              <a:t>, předpisy členských příspěvků se již poštou nezasílají. Vše probíhá přes CIS.</a:t>
            </a:r>
            <a:endParaRPr lang="cs-CZ" altLang="cs-CZ" sz="2200" b="1" dirty="0">
              <a:solidFill>
                <a:srgbClr val="FF0000"/>
              </a:solidFill>
            </a:endParaRPr>
          </a:p>
          <a:p>
            <a:pPr lvl="0"/>
            <a:r>
              <a:rPr lang="cs-CZ" altLang="cs-CZ" sz="2200" b="1" dirty="0" smtClean="0">
                <a:solidFill>
                  <a:prstClr val="black"/>
                </a:solidFill>
              </a:rPr>
              <a:t>RV na svém zasedání 25.8.2018 rozhodl, že členský příspěvek pro r. 2019 </a:t>
            </a:r>
            <a:r>
              <a:rPr lang="cs-CZ" altLang="cs-CZ" sz="2200" b="1" dirty="0" smtClean="0">
                <a:solidFill>
                  <a:srgbClr val="FF0000"/>
                </a:solidFill>
              </a:rPr>
              <a:t>se měnit prozatím nebude. </a:t>
            </a:r>
            <a:endParaRPr lang="cs-CZ" altLang="cs-CZ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GDPR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>
            <a:noAutofit/>
          </a:bodyPr>
          <a:lstStyle/>
          <a:p>
            <a:r>
              <a:rPr lang="cs-CZ" sz="1800" dirty="0"/>
              <a:t>dne 25. května 2018 vstoupilo v ČR v účinnost Nařízení Evropského parlamentu a Rady (EU) 2016/679 O ochraně fyzických osob v souvislosti se zpracováním osobních údajů a volném pohybu těchto údajů a o zrušení směrnice 95/46/ES (dále jen „Nařízení“) – známé jako GDPR. Nařízení stanoví změny pro zvýšení ochrany osobních údajů. Toto Nařízení nahradilo zákon č. 101/2000 Sb., o ochraně osobních údajů. </a:t>
            </a:r>
          </a:p>
          <a:p>
            <a:endParaRPr lang="cs-CZ" sz="1800" dirty="0"/>
          </a:p>
          <a:p>
            <a:r>
              <a:rPr lang="cs-CZ" sz="1800" dirty="0"/>
              <a:t>ČSV, </a:t>
            </a:r>
            <a:r>
              <a:rPr lang="cs-CZ" sz="1800" dirty="0" err="1"/>
              <a:t>z.s</a:t>
            </a:r>
            <a:r>
              <a:rPr lang="cs-CZ" sz="1800" dirty="0"/>
              <a:t>. jako správce osobních údajů zpracovává osobní údaje zejména za účelem řízení organizačních záležitostí ČSV, </a:t>
            </a:r>
            <a:r>
              <a:rPr lang="cs-CZ" sz="1800" dirty="0" err="1"/>
              <a:t>z.s</a:t>
            </a:r>
            <a:r>
              <a:rPr lang="cs-CZ" sz="1800" dirty="0"/>
              <a:t>., evidence členů, přehledu o placení členských příspěvků, zasílání časopisu Včelařství, Odborných včelařských překladů a jiných periodik, účasti členů na Svépomocném fondu a úrazovém pojištění, zasílání korespondence, poskytování státních podpor a dotací, voleb do orgánů ČSV, </a:t>
            </a:r>
            <a:r>
              <a:rPr lang="cs-CZ" sz="1800" dirty="0" err="1"/>
              <a:t>z.s</a:t>
            </a:r>
            <a:r>
              <a:rPr lang="cs-CZ" sz="1800" dirty="0"/>
              <a:t>. a účasti v komisích.</a:t>
            </a:r>
          </a:p>
          <a:p>
            <a:endParaRPr lang="cs-CZ" sz="1800" dirty="0"/>
          </a:p>
          <a:p>
            <a:r>
              <a:rPr lang="cs-CZ" sz="1800" dirty="0"/>
              <a:t>Z těchto důvodů bylo nutno vypracovat nové znění formuláře členské přihlášky a informovat a žádat nové členy ČSV, </a:t>
            </a:r>
            <a:r>
              <a:rPr lang="cs-CZ" sz="1800" dirty="0" err="1"/>
              <a:t>z.s</a:t>
            </a:r>
            <a:r>
              <a:rPr lang="cs-CZ" sz="1800" dirty="0"/>
              <a:t>. o souhlas se zpracováním osobních údajů. ČSV, </a:t>
            </a:r>
            <a:r>
              <a:rPr lang="cs-CZ" sz="1800" dirty="0" err="1"/>
              <a:t>z.s</a:t>
            </a:r>
            <a:r>
              <a:rPr lang="cs-CZ" sz="1800" dirty="0"/>
              <a:t>. v souvislosti s platností Nařízení pracuje na implementaci tohoto Nařízení tj. jak na auditu všech nyní používaných dokumentů či zjištění stavu vedení a bezpečnosti osobních údajů, tak i na přípravě nových dokumentů např. členských přihlášek, souhlasů s vedením osobních údajů nebo souhlasů se zveřejněním fotografií členů na webových stránkách atd..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14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6048672"/>
          </a:xfrm>
        </p:spPr>
        <p:txBody>
          <a:bodyPr>
            <a:normAutofit/>
          </a:bodyPr>
          <a:lstStyle/>
          <a:p>
            <a:r>
              <a:rPr lang="cs-CZ" sz="1800" dirty="0"/>
              <a:t>Pro informovanost členů a veřejnosti proto ČSV, </a:t>
            </a:r>
            <a:r>
              <a:rPr lang="cs-CZ" sz="1800" dirty="0" err="1"/>
              <a:t>z.s</a:t>
            </a:r>
            <a:r>
              <a:rPr lang="cs-CZ" sz="1800" dirty="0"/>
              <a:t>. zřídil na svých webových stránkách nový odkaz ke GDPR, kde jsou soustředěny všechny důležité informace k dané problematice – viz  WEB </a:t>
            </a:r>
            <a:r>
              <a:rPr lang="cs-CZ" sz="1800" dirty="0">
                <a:hlinkClick r:id="rId2"/>
              </a:rPr>
              <a:t>http://www.vcelarstvi.cz/aktuality/</a:t>
            </a:r>
            <a:r>
              <a:rPr lang="cs-CZ" sz="1800" dirty="0" err="1">
                <a:hlinkClick r:id="rId2"/>
              </a:rPr>
              <a:t>gdpr</a:t>
            </a:r>
            <a:r>
              <a:rPr lang="cs-CZ" sz="1800" dirty="0">
                <a:hlinkClick r:id="rId2"/>
              </a:rPr>
              <a:t>-–-</a:t>
            </a:r>
            <a:r>
              <a:rPr lang="cs-CZ" sz="1800" dirty="0" err="1">
                <a:hlinkClick r:id="rId2"/>
              </a:rPr>
              <a:t>zrizeni</a:t>
            </a:r>
            <a:r>
              <a:rPr lang="cs-CZ" sz="1800" dirty="0">
                <a:hlinkClick r:id="rId2"/>
              </a:rPr>
              <a:t>-</a:t>
            </a:r>
            <a:r>
              <a:rPr lang="cs-CZ" sz="1800" dirty="0" err="1">
                <a:hlinkClick r:id="rId2"/>
              </a:rPr>
              <a:t>noveho</a:t>
            </a:r>
            <a:r>
              <a:rPr lang="cs-CZ" sz="1800" dirty="0">
                <a:hlinkClick r:id="rId2"/>
              </a:rPr>
              <a:t>-odkazu</a:t>
            </a:r>
            <a:r>
              <a:rPr lang="cs-CZ" sz="1800" dirty="0" smtClean="0">
                <a:hlinkClick r:id="rId2"/>
              </a:rPr>
              <a:t>/</a:t>
            </a:r>
            <a:endParaRPr lang="cs-CZ" sz="1800" dirty="0" smtClean="0"/>
          </a:p>
          <a:p>
            <a:r>
              <a:rPr lang="cs-CZ" sz="1800" dirty="0" smtClean="0"/>
              <a:t>Jde </a:t>
            </a:r>
            <a:r>
              <a:rPr lang="cs-CZ" sz="1800" dirty="0"/>
              <a:t>např.: Informace o GDPR ve vztahu k ČSV, Otázky a odpovědi na dotazy k nové členské přihlášce, vzor pro ZO pro vydání souhlasu členů se zveřejněním jejich fotografií na webových stránkách ZO či OO nebo žádost o odnětí souhlasu se zpracováním osobních údajů a další.  </a:t>
            </a:r>
          </a:p>
          <a:p>
            <a:endParaRPr lang="cs-CZ" sz="1800" dirty="0"/>
          </a:p>
          <a:p>
            <a:r>
              <a:rPr lang="cs-CZ" sz="1800" dirty="0"/>
              <a:t>Současně upozorňujeme, že na webových stránkách ČSV, </a:t>
            </a:r>
            <a:r>
              <a:rPr lang="cs-CZ" sz="1800" dirty="0" err="1"/>
              <a:t>z.s</a:t>
            </a:r>
            <a:r>
              <a:rPr lang="cs-CZ" sz="1800" dirty="0"/>
              <a:t>. byly nahrazeny některé nyní používané dokumenty aktualizovaným zněním dle Nařízení (např. členská přihláška, žádost nezletilých o vstup do včelařských kroužků mládeže, evidenční listy včelařských kroužků). </a:t>
            </a:r>
          </a:p>
          <a:p>
            <a:endParaRPr lang="cs-CZ" sz="1800" dirty="0"/>
          </a:p>
          <a:p>
            <a:r>
              <a:rPr lang="cs-CZ" sz="1800" dirty="0"/>
              <a:t>ČSV, </a:t>
            </a:r>
            <a:r>
              <a:rPr lang="cs-CZ" sz="1800" dirty="0" err="1"/>
              <a:t>z.s</a:t>
            </a:r>
            <a:r>
              <a:rPr lang="cs-CZ" sz="1800" dirty="0"/>
              <a:t>. intenzivně pracuje i na změně všech dalších dokumentů a průběžně bude své členy informovat.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492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Směrnice zrušené, nové a novelizované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Na listopadovém zasedání RV v r. 2017 byla přijata změna Stanov ČSV v následujícím znění: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501008"/>
            <a:ext cx="883139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20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Na </a:t>
            </a:r>
            <a:r>
              <a:rPr lang="cs-CZ" sz="3100" dirty="0"/>
              <a:t>březnovém zasedání RV v r. 2018 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byla </a:t>
            </a:r>
            <a:r>
              <a:rPr lang="cs-CZ" sz="3100" b="1" dirty="0" smtClean="0"/>
              <a:t>zrušena Směrnice ČSV č. 1/2012 pro prohlížitele včelstev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a byla </a:t>
            </a:r>
            <a:r>
              <a:rPr lang="cs-CZ" sz="3100" dirty="0"/>
              <a:t>přijata </a:t>
            </a:r>
            <a:r>
              <a:rPr lang="cs-CZ" sz="3100" b="1" dirty="0"/>
              <a:t>změna Jednacího řádu RV </a:t>
            </a:r>
            <a:r>
              <a:rPr lang="cs-CZ" sz="3100" dirty="0"/>
              <a:t>v následujícím znění: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983" y="2348880"/>
            <a:ext cx="800323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1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EVROPSKÉ DOTACE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340768"/>
            <a:ext cx="910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Pro dotaci EU je na tento rok přidělena částka </a:t>
            </a:r>
            <a:r>
              <a:rPr lang="cs-CZ" sz="2400" b="1" dirty="0" smtClean="0"/>
              <a:t>necelých 64 mil</a:t>
            </a:r>
            <a:r>
              <a:rPr lang="cs-CZ" sz="2400" b="1" dirty="0"/>
              <a:t>. Kč</a:t>
            </a:r>
          </a:p>
          <a:p>
            <a:r>
              <a:rPr lang="cs-CZ" sz="2400" b="1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7" y="2161632"/>
            <a:ext cx="8963330" cy="37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Novinky v CIS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Co </a:t>
            </a:r>
            <a:r>
              <a:rPr lang="cs-CZ" dirty="0" smtClean="0"/>
              <a:t>je </a:t>
            </a:r>
            <a:r>
              <a:rPr lang="cs-CZ" dirty="0"/>
              <a:t>v </a:t>
            </a:r>
            <a:r>
              <a:rPr lang="cs-CZ" dirty="0" err="1"/>
              <a:t>CISu</a:t>
            </a:r>
            <a:r>
              <a:rPr lang="cs-CZ" dirty="0"/>
              <a:t> nového od září 2017 </a:t>
            </a:r>
          </a:p>
          <a:p>
            <a:endParaRPr lang="cs-CZ" dirty="0"/>
          </a:p>
          <a:p>
            <a:r>
              <a:rPr lang="cs-CZ" dirty="0"/>
              <a:t>1. Rozšíření modulu vyšetření o vyšetření na MVP</a:t>
            </a:r>
          </a:p>
          <a:p>
            <a:r>
              <a:rPr lang="cs-CZ" dirty="0"/>
              <a:t>2 Modul anketa</a:t>
            </a:r>
          </a:p>
          <a:p>
            <a:r>
              <a:rPr lang="cs-CZ" dirty="0"/>
              <a:t>3. Modul </a:t>
            </a:r>
            <a:r>
              <a:rPr lang="cs-CZ" dirty="0" smtClean="0"/>
              <a:t>chovatel </a:t>
            </a:r>
            <a:r>
              <a:rPr lang="cs-CZ" dirty="0"/>
              <a:t>matek</a:t>
            </a:r>
          </a:p>
          <a:p>
            <a:r>
              <a:rPr lang="cs-CZ" dirty="0"/>
              <a:t>4. Modul pro evidenci VKM</a:t>
            </a:r>
          </a:p>
          <a:p>
            <a:r>
              <a:rPr lang="cs-CZ" dirty="0"/>
              <a:t>5.Výkazy majetku</a:t>
            </a:r>
          </a:p>
          <a:p>
            <a:r>
              <a:rPr lang="cs-CZ" dirty="0"/>
              <a:t>6. </a:t>
            </a:r>
            <a:r>
              <a:rPr lang="cs-CZ" dirty="0" smtClean="0"/>
              <a:t>Zavedla </a:t>
            </a:r>
            <a:r>
              <a:rPr lang="cs-CZ" dirty="0"/>
              <a:t>se opatření reagující na GDPR.</a:t>
            </a:r>
          </a:p>
        </p:txBody>
      </p:sp>
    </p:spTree>
    <p:extLst>
      <p:ext uri="{BB962C8B-B14F-4D97-AF65-F5344CB8AC3E}">
        <p14:creationId xmlns:p14="http://schemas.microsoft.com/office/powerpoint/2010/main" val="41453184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0"/>
            <a:ext cx="903649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200" b="1" dirty="0" smtClean="0"/>
          </a:p>
          <a:p>
            <a:pPr algn="ctr"/>
            <a:r>
              <a:rPr lang="cs-CZ" sz="3200" b="1" dirty="0" smtClean="0"/>
              <a:t>Výkazy majetku a závazků organizačních jednotek</a:t>
            </a:r>
            <a:endParaRPr lang="cs-CZ" sz="3200" dirty="0"/>
          </a:p>
          <a:p>
            <a:r>
              <a:rPr lang="cs-CZ" dirty="0"/>
              <a:t> </a:t>
            </a:r>
          </a:p>
          <a:p>
            <a:r>
              <a:rPr lang="cs-CZ" sz="2400" b="1" dirty="0" smtClean="0"/>
              <a:t>Informace </a:t>
            </a:r>
            <a:r>
              <a:rPr lang="cs-CZ" sz="2400" b="1" dirty="0"/>
              <a:t>o zveřejňování výkazu o hospodaření ZO a OO ČSV, z. s. </a:t>
            </a:r>
            <a:endParaRPr lang="cs-CZ" sz="2400" b="1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V </a:t>
            </a:r>
            <a:r>
              <a:rPr lang="cs-CZ" sz="2000" dirty="0"/>
              <a:t>návaznosti na písemná vyjádření Ministerstva financí  ČR a Ministerstva spravedlnosti ČR </a:t>
            </a:r>
            <a:r>
              <a:rPr lang="cs-CZ" sz="2000" dirty="0" smtClean="0"/>
              <a:t>účetní </a:t>
            </a:r>
            <a:r>
              <a:rPr lang="cs-CZ" sz="2000" dirty="0"/>
              <a:t>jednotky, které vedou jednoduché účetnictví a zapisují se do veřejného </a:t>
            </a:r>
            <a:r>
              <a:rPr lang="cs-CZ" sz="2000" dirty="0" smtClean="0"/>
              <a:t>rejstříku, mají povinnost </a:t>
            </a:r>
            <a:r>
              <a:rPr lang="cs-CZ" sz="2000" dirty="0"/>
              <a:t>s účinností od 1. 1. 2016 </a:t>
            </a:r>
            <a:r>
              <a:rPr lang="cs-CZ" sz="2000" dirty="0" smtClean="0"/>
              <a:t>zveřejnit </a:t>
            </a:r>
            <a:r>
              <a:rPr lang="cs-CZ" sz="2000" dirty="0"/>
              <a:t>výkaz Přehled o majetku a </a:t>
            </a:r>
            <a:r>
              <a:rPr lang="cs-CZ" sz="2000" dirty="0" smtClean="0"/>
              <a:t>závazcích, a to s platností již pro rok 2016.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ZO, OO vyplní příslušné výkazy v </a:t>
            </a:r>
            <a:r>
              <a:rPr lang="cs-CZ" sz="2000" dirty="0" err="1" smtClean="0"/>
              <a:t>CISu</a:t>
            </a:r>
            <a:r>
              <a:rPr lang="cs-CZ" sz="2000" dirty="0" smtClean="0"/>
              <a:t>. 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V </a:t>
            </a:r>
            <a:r>
              <a:rPr lang="cs-CZ" sz="2000" dirty="0" err="1"/>
              <a:t>CISu</a:t>
            </a:r>
            <a:r>
              <a:rPr lang="cs-CZ" sz="2000" dirty="0"/>
              <a:t> prosíme zaškrtněte vždy, zda si zaslání výkazů do spolkového rejstříku Městskému soudu v Praze zajistíte  sami, nebo žádáte, aby tak učinil sekretariát</a:t>
            </a:r>
            <a:r>
              <a:rPr lang="cs-CZ" sz="2000" dirty="0" smtClean="0"/>
              <a:t>. Tiskopisy je nutno před odesláním podepsat statutárními zástupci.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Organizační jednotky ČSV (ZO a OO ČSV) jsou povinny uložit tyto výkazy do Sbírky listin ať již sami nebo prostřednictvím svazu nejpozději do konce r. 2017 (za rok 2016) a do 30. 6. 2018 (za rok 2017). </a:t>
            </a:r>
            <a:r>
              <a:rPr lang="cs-CZ" sz="2000" b="1" dirty="0" smtClean="0">
                <a:solidFill>
                  <a:srgbClr val="FF0000"/>
                </a:solidFill>
              </a:rPr>
              <a:t>Pakliže jste tak ještě neučinili, dodejte výkazy co nejdříve!!</a:t>
            </a:r>
          </a:p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rgbClr val="FF0000"/>
                </a:solidFill>
              </a:rPr>
              <a:t>Stav založení výkazu majetku a závazků za r. 2016 a 2017 do Sbírky listiny :</a:t>
            </a:r>
          </a:p>
          <a:p>
            <a:endParaRPr lang="cs-CZ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75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490497"/>
              </p:ext>
            </p:extLst>
          </p:nvPr>
        </p:nvGraphicFramePr>
        <p:xfrm>
          <a:off x="323527" y="620690"/>
          <a:ext cx="8424937" cy="5398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78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3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151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Přehled výkazů majetku ZO/OO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51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údaje z </a:t>
                      </a:r>
                      <a:r>
                        <a:rPr lang="cs-CZ" sz="2400" dirty="0" err="1">
                          <a:effectLst/>
                        </a:rPr>
                        <a:t>CISu</a:t>
                      </a:r>
                      <a:r>
                        <a:rPr lang="cs-CZ" sz="2400" dirty="0">
                          <a:effectLst/>
                        </a:rPr>
                        <a:t> ( I. pololetí 2018)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40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ZO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OO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Rok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rozpracováno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uzavřeno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zpracováno účtárnou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není/nebo je zpracováno samotnou ZO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rozpracováno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uzavřeno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uzavřeno účtárnou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není/nebo je zpracováno samotnou OO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854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57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428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605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39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702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F5AFC9A-8D0D-45FF-A344-D2BCEC896069}"/>
              </a:ext>
            </a:extLst>
          </p:cNvPr>
          <p:cNvSpPr/>
          <p:nvPr/>
        </p:nvSpPr>
        <p:spPr>
          <a:xfrm>
            <a:off x="895410" y="404664"/>
            <a:ext cx="78885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Výkazy majetku a závazků organizačních jednotek – </a:t>
            </a:r>
          </a:p>
          <a:p>
            <a:pPr lvl="0" algn="ctr">
              <a:spcAft>
                <a:spcPts val="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kde najít a jak zadat</a:t>
            </a:r>
            <a:endParaRPr lang="cs-CZ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E7AE24-A26E-4306-BB10-C6826A025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884"/>
            <a:ext cx="9144000" cy="5143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D99EC8-A0C5-4D45-9E5F-275DCAED8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21981">
            <a:off x="7589434" y="2435519"/>
            <a:ext cx="438950" cy="4572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A9CA33-D324-4006-AF8A-67EB2F58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9731">
            <a:off x="1932550" y="2291522"/>
            <a:ext cx="438950" cy="4572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B6CEBDD-2F7B-45CA-B82A-6E659438A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27252">
            <a:off x="631441" y="4337850"/>
            <a:ext cx="43895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998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7FBCA85-B493-4B0A-9FEA-137A3260C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45207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0973AF6-196A-4B35-8919-D3675E76D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348024"/>
            <a:ext cx="43895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229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BCA5F-7CAF-4F54-9F5A-42504D3E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prstClr val="black"/>
                </a:solidFill>
              </a:rPr>
              <a:t>Přeregistrace </a:t>
            </a:r>
            <a:r>
              <a:rPr lang="cs-CZ" b="1" dirty="0">
                <a:solidFill>
                  <a:prstClr val="black"/>
                </a:solidFill>
              </a:rPr>
              <a:t>ZO a </a:t>
            </a:r>
            <a:r>
              <a:rPr lang="cs-CZ" b="1" dirty="0" smtClean="0">
                <a:solidFill>
                  <a:prstClr val="black"/>
                </a:solidFill>
              </a:rPr>
              <a:t>OO ve spolkovém rejstříku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7CAFCE-7581-42A7-B4B2-CCABF79579D0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Jaký je současný stav – </a:t>
            </a:r>
            <a:r>
              <a:rPr lang="cs-CZ" dirty="0" smtClean="0"/>
              <a:t>12 ZO ČSV a 1 OO ČSV nemají ve spolkovém rejstříku zapsánu změnu názvu „</a:t>
            </a:r>
            <a:r>
              <a:rPr lang="cs-CZ" dirty="0" err="1" smtClean="0"/>
              <a:t>z.s</a:t>
            </a:r>
            <a:r>
              <a:rPr lang="cs-CZ" dirty="0" smtClean="0"/>
              <a:t>.“ a nemají uvedeny statutární zástupce.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Které ZO/OO nereagují </a:t>
            </a:r>
            <a:r>
              <a:rPr lang="cs-CZ" dirty="0" smtClean="0"/>
              <a:t>– </a:t>
            </a:r>
            <a:r>
              <a:rPr lang="cs-CZ" b="1" smtClean="0"/>
              <a:t>ZO Svitavy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Spolky a organizační jednotky spolků jsou od placení poplatků osvobozeny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Upozornění pro ZO ČSV a OO ČSV, které nemají v pořádku zápis ve spolkovém rejstříku: </a:t>
            </a:r>
            <a:r>
              <a:rPr lang="cs-CZ" b="1" dirty="0"/>
              <a:t>můžete mít problémy s dotacemi (</a:t>
            </a:r>
            <a:r>
              <a:rPr lang="cs-CZ" b="1" dirty="0" smtClean="0"/>
              <a:t>aerosol, </a:t>
            </a:r>
            <a:r>
              <a:rPr lang="cs-CZ" b="1" dirty="0"/>
              <a:t>přednášky)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Problematika Svépomocného fondu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Základní předpisy: </a:t>
            </a:r>
          </a:p>
          <a:p>
            <a:r>
              <a:rPr lang="cs-CZ" sz="2400" dirty="0" smtClean="0"/>
              <a:t>Statut Svépomocného fondu platný od 1. 1. 2017</a:t>
            </a:r>
          </a:p>
          <a:p>
            <a:r>
              <a:rPr lang="cs-CZ" sz="2400" dirty="0" smtClean="0"/>
              <a:t>Zásady pro poskytování příspěvků ze Svépomocného fondu ČSV při vzniku škod na včelařské majetku členů ČSV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Ročně bývá cca 120 žádostí o příspěvek na škodu způsobenou:</a:t>
            </a:r>
          </a:p>
          <a:p>
            <a:r>
              <a:rPr lang="cs-CZ" sz="2400" dirty="0" smtClean="0"/>
              <a:t>Odcizením úlů a včelstev</a:t>
            </a:r>
          </a:p>
          <a:p>
            <a:r>
              <a:rPr lang="cs-CZ" sz="2400" dirty="0" smtClean="0"/>
              <a:t>Odcizením včelstev</a:t>
            </a:r>
          </a:p>
          <a:p>
            <a:r>
              <a:rPr lang="cs-CZ" sz="2400" dirty="0" smtClean="0"/>
              <a:t>Živelnou událostí (pád stromu na včelstva, včelín, maringotku, zatopení stanoviště při přívalovém dešti, vichřice – poražení úlů)</a:t>
            </a:r>
          </a:p>
          <a:p>
            <a:r>
              <a:rPr lang="cs-CZ" sz="2400" dirty="0" smtClean="0"/>
              <a:t>Požárem (úmyslné založení, nedbalost chovatele)</a:t>
            </a:r>
          </a:p>
          <a:p>
            <a:r>
              <a:rPr lang="cs-CZ" sz="2400" dirty="0" smtClean="0"/>
              <a:t>Vandalismus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33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Nejčastější důvody zamítnutí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/>
              <a:t>Nepravdivé, nevěrohodné údaje (fiktivní škoda)</a:t>
            </a:r>
          </a:p>
          <a:p>
            <a:pPr>
              <a:buFontTx/>
              <a:buChar char="-"/>
            </a:pPr>
            <a:r>
              <a:rPr lang="cs-CZ" dirty="0" smtClean="0"/>
              <a:t>Důvod škody není obsažen ve Statutu (např.: úhyn na nemoc (</a:t>
            </a:r>
            <a:r>
              <a:rPr lang="cs-CZ" dirty="0" err="1" smtClean="0"/>
              <a:t>varoa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Škoda způsobená zvěří, ptáky…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u="sng" dirty="0" smtClean="0"/>
              <a:t>Ověřování škod a jejich nahlášení</a:t>
            </a:r>
            <a:r>
              <a:rPr lang="cs-CZ" dirty="0" smtClean="0"/>
              <a:t>: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cs-CZ" dirty="0" smtClean="0"/>
              <a:t>Škoda </a:t>
            </a:r>
            <a:r>
              <a:rPr lang="cs-CZ" dirty="0"/>
              <a:t>do 20 tis. </a:t>
            </a:r>
            <a:r>
              <a:rPr lang="cs-CZ" dirty="0" smtClean="0"/>
              <a:t>Kč </a:t>
            </a:r>
            <a:r>
              <a:rPr lang="cs-CZ" dirty="0"/>
              <a:t>–</a:t>
            </a:r>
            <a:r>
              <a:rPr lang="cs-CZ" dirty="0" smtClean="0"/>
              <a:t> ZO ČSV – 2 funkcionáři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cs-CZ" dirty="0" smtClean="0"/>
              <a:t>Škoda nad 20 tis. Kč – OO ČSV – 2 funkcionáři</a:t>
            </a:r>
            <a:r>
              <a:rPr lang="cs-CZ" sz="3200" dirty="0" smtClean="0"/>
              <a:t>                                          .                                   –</a:t>
            </a:r>
            <a:r>
              <a:rPr lang="cs-CZ" dirty="0" smtClean="0"/>
              <a:t> </a:t>
            </a:r>
            <a:r>
              <a:rPr lang="cs-CZ" sz="3200" dirty="0" smtClean="0"/>
              <a:t>Sekretariát RV ČSV</a:t>
            </a:r>
          </a:p>
          <a:p>
            <a:pPr marL="0" indent="0">
              <a:buNone/>
            </a:pPr>
            <a:r>
              <a:rPr lang="cs-CZ" dirty="0" smtClean="0"/>
              <a:t>Zástupce komise SF osobně prověřuje nahlášené škody vyšší než 100 tis. Kč</a:t>
            </a:r>
          </a:p>
          <a:p>
            <a:pPr marL="0" indent="0">
              <a:buNone/>
            </a:pPr>
            <a:r>
              <a:rPr lang="cs-CZ" sz="3200" dirty="0" smtClean="0"/>
              <a:t>DŮLEŽITÁ ZMĚNA PO 1. 1. 2017 – </a:t>
            </a:r>
            <a:r>
              <a:rPr lang="cs-CZ" sz="3200" dirty="0" smtClean="0">
                <a:solidFill>
                  <a:srgbClr val="FF0000"/>
                </a:solidFill>
              </a:rPr>
              <a:t>vyhotovení fotodokumentace škody</a:t>
            </a:r>
            <a:endParaRPr lang="cs-CZ" sz="3200" dirty="0" smtClean="0"/>
          </a:p>
          <a:p>
            <a:pPr marL="3543300" lvl="8" indent="0">
              <a:buNone/>
            </a:pP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18256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 smtClean="0"/>
              <a:t>Nejčastější problémy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Chovatel má na stanovišti včelstva, ze kterých nezaplatil příspěvek, tj. včelstva jsou </a:t>
            </a:r>
            <a:r>
              <a:rPr lang="cs-CZ" u="sng" dirty="0" smtClean="0"/>
              <a:t>nepojištěna</a:t>
            </a:r>
            <a:r>
              <a:rPr lang="cs-CZ" dirty="0"/>
              <a:t> </a:t>
            </a:r>
            <a:r>
              <a:rPr lang="cs-CZ" dirty="0" smtClean="0"/>
              <a:t>(nelze poskytnout příspěvek)</a:t>
            </a:r>
          </a:p>
          <a:p>
            <a:pPr>
              <a:buFontTx/>
              <a:buChar char="-"/>
            </a:pPr>
            <a:r>
              <a:rPr lang="cs-CZ" dirty="0" smtClean="0"/>
              <a:t>Není doložena fotodokumentace škody (chovatel uvede, že vzniklou škodu </a:t>
            </a:r>
            <a:r>
              <a:rPr lang="cs-CZ" u="sng" dirty="0" smtClean="0"/>
              <a:t>odstranil</a:t>
            </a:r>
            <a:r>
              <a:rPr lang="cs-CZ" dirty="0" smtClean="0"/>
              <a:t> a pak nemá co zdokumentovat – žádost posílá bez fotek)</a:t>
            </a:r>
          </a:p>
          <a:p>
            <a:pPr>
              <a:buFontTx/>
              <a:buChar char="-"/>
            </a:pPr>
            <a:r>
              <a:rPr lang="cs-CZ" dirty="0" smtClean="0"/>
              <a:t>Funkcionář ZO/OO potvrdí ověření škody bez popsání škody</a:t>
            </a:r>
          </a:p>
          <a:p>
            <a:pPr>
              <a:buFontTx/>
              <a:buChar char="-"/>
            </a:pPr>
            <a:r>
              <a:rPr lang="cs-CZ" dirty="0" smtClean="0"/>
              <a:t>Nedoložení stanoviska HZS (požár) nebo policie (krádež, vandalismus)</a:t>
            </a:r>
          </a:p>
          <a:p>
            <a:pPr>
              <a:buFontTx/>
              <a:buChar char="-"/>
            </a:pPr>
            <a:r>
              <a:rPr lang="cs-CZ" dirty="0" smtClean="0"/>
              <a:t>Nejsou řádně vyplněny požadované údaje (adresa, počet včelstev nesouhlasí s údaji v CIS, chybí podpis žádosti)</a:t>
            </a:r>
          </a:p>
          <a:p>
            <a:pPr>
              <a:buFontTx/>
              <a:buChar char="-"/>
            </a:pPr>
            <a:r>
              <a:rPr lang="cs-CZ" dirty="0" smtClean="0"/>
              <a:t>Nevěrohodnost popisu vzniku škody a rozsahu škody</a:t>
            </a:r>
          </a:p>
          <a:p>
            <a:pPr>
              <a:buFontTx/>
              <a:buChar char="-"/>
            </a:pPr>
            <a:r>
              <a:rPr lang="cs-CZ" dirty="0" smtClean="0"/>
              <a:t>Příspěvek na úl </a:t>
            </a:r>
            <a:r>
              <a:rPr lang="cs-CZ" dirty="0" err="1" smtClean="0"/>
              <a:t>max</a:t>
            </a:r>
            <a:r>
              <a:rPr lang="cs-CZ" dirty="0" smtClean="0"/>
              <a:t> 800 Kč, při koupi nového úlu (faktura musí být vystavena </a:t>
            </a:r>
            <a:r>
              <a:rPr lang="cs-CZ" u="sng" dirty="0" smtClean="0"/>
              <a:t>po datu </a:t>
            </a:r>
            <a:r>
              <a:rPr lang="cs-CZ" dirty="0" smtClean="0"/>
              <a:t>zjištění škody) do 2.500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0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Varující „příklady“ z předložených žádostí o příspěvek:</a:t>
            </a:r>
          </a:p>
          <a:p>
            <a:pPr>
              <a:buFontTx/>
              <a:buChar char="-"/>
            </a:pPr>
            <a:r>
              <a:rPr lang="cs-CZ" dirty="0" smtClean="0"/>
              <a:t>Žadatel předložil žádost k vyjádření základní organizaci a před odesláním na sekretariát údaje potvrzené funkcionáři rozšířil o další škodu, kterou tito funkcionáři nepotvrdili.</a:t>
            </a:r>
          </a:p>
          <a:p>
            <a:pPr>
              <a:buFontTx/>
              <a:buChar char="-"/>
            </a:pPr>
            <a:r>
              <a:rPr lang="cs-CZ" dirty="0" smtClean="0"/>
              <a:t>Vichřice shodila 10 včelstev, v úlech nebyly včely, proto nelze zdokumentovat → jaká škoda?</a:t>
            </a:r>
          </a:p>
          <a:p>
            <a:pPr>
              <a:buFontTx/>
              <a:buChar char="-"/>
            </a:pPr>
            <a:r>
              <a:rPr lang="cs-CZ" dirty="0" smtClean="0"/>
              <a:t>Vichřice strhla lepenku z dřevěné střechy, úly propršely a došlo k úhynu všech včelstev – nevěrohodnost – úly bez vík???</a:t>
            </a:r>
          </a:p>
          <a:p>
            <a:pPr>
              <a:buFontTx/>
              <a:buChar char="-"/>
            </a:pPr>
            <a:r>
              <a:rPr lang="cs-CZ" dirty="0" smtClean="0"/>
              <a:t>Důvody, že jsem uvedla, že strom padl na včelín a způsobil škodu 19.000 Kč (což potvrdili funkcionáři ZO a strom přitom padl vedle včelína) bylo, že jsem potřebovala peníze na vánoční dárky (chovatelka 82 let)</a:t>
            </a:r>
          </a:p>
          <a:p>
            <a:pPr>
              <a:buFontTx/>
              <a:buChar char="-"/>
            </a:pPr>
            <a:r>
              <a:rPr lang="cs-CZ" dirty="0" smtClean="0"/>
              <a:t>V důsledku pádu stromu na včelnici byl hlášen úhyn 6 včelstev a totální zničení všech úlů – po korespondenci a vyžádání doplňujících údajů včetně fotodokumentace, chovatel změnil žádost takto: došlo k zeslabení včelstev – žádný úhyn a škoda na úlech se týkala 2 nástavků.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Přehled o čerpání dotací podle nařízení Rady (ES) č. 797/2004 v letech 2005 – 2017</a:t>
            </a:r>
            <a:endParaRPr lang="cs-CZ" sz="2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90165"/>
              </p:ext>
            </p:extLst>
          </p:nvPr>
        </p:nvGraphicFramePr>
        <p:xfrm>
          <a:off x="229592" y="1639888"/>
          <a:ext cx="8914408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Dokument" r:id="rId3" imgW="8892340" imgH="5218313" progId="Word.Document.12">
                  <p:embed/>
                </p:oleObj>
              </mc:Choice>
              <mc:Fallback>
                <p:oleObj name="Dokument" r:id="rId3" imgW="8892340" imgH="52183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592" y="1639888"/>
                        <a:ext cx="8914408" cy="521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5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600" u="sng" dirty="0" smtClean="0"/>
              <a:t>Z fotodokumentace a policejních protokolů se dozvíme např.: </a:t>
            </a:r>
          </a:p>
          <a:p>
            <a:pPr marL="0" indent="0">
              <a:buNone/>
            </a:pPr>
            <a:endParaRPr lang="cs-CZ" sz="3600" u="sng" dirty="0" smtClean="0"/>
          </a:p>
          <a:p>
            <a:pPr>
              <a:buFontTx/>
              <a:buChar char="-"/>
            </a:pPr>
            <a:r>
              <a:rPr lang="cs-CZ" dirty="0" smtClean="0"/>
              <a:t>Chovatel neví, kdy k odcizení došlo, u včel nebyl od poloviny října a škodu zjistil ke dni oznámení, tj. 24. 3!!! (Ošetřování? Podložky? Sběr měli?)</a:t>
            </a:r>
          </a:p>
          <a:p>
            <a:pPr>
              <a:buFontTx/>
              <a:buChar char="-"/>
            </a:pPr>
            <a:r>
              <a:rPr lang="cs-CZ" dirty="0" smtClean="0"/>
              <a:t>Z povalených úlů divokou zvěří (únor – úl složený ze 2 </a:t>
            </a:r>
            <a:r>
              <a:rPr lang="cs-CZ" dirty="0" err="1" smtClean="0"/>
              <a:t>polonástavků</a:t>
            </a:r>
            <a:r>
              <a:rPr lang="cs-CZ" dirty="0" smtClean="0"/>
              <a:t>) se vysypalo 10 </a:t>
            </a:r>
            <a:r>
              <a:rPr lang="cs-CZ" u="sng" dirty="0" smtClean="0"/>
              <a:t>nevystavěných</a:t>
            </a:r>
            <a:r>
              <a:rPr lang="cs-CZ" dirty="0" smtClean="0"/>
              <a:t> mezistěn – žádné zásoby, žádné včely</a:t>
            </a:r>
          </a:p>
          <a:p>
            <a:pPr>
              <a:buFontTx/>
              <a:buChar char="-"/>
            </a:pPr>
            <a:r>
              <a:rPr lang="cs-CZ" dirty="0" smtClean="0"/>
              <a:t>Zateplené úly (zpravidla 2-4 roky staré) jsou totálně zničené jedním povalením z výšky podstavce</a:t>
            </a:r>
          </a:p>
          <a:p>
            <a:pPr>
              <a:buFontTx/>
              <a:buChar char="-"/>
            </a:pPr>
            <a:r>
              <a:rPr lang="cs-CZ" dirty="0" smtClean="0"/>
              <a:t>Z fotek je patrné, že včelstvo zahynulo v březnu 2018 hlady, včely zalezlé v buňkách, spadlé v podmetu…chovatel tvrdí, že v listopadu porazila úly vichřice a v důsledku toho uhynuly v březnu</a:t>
            </a:r>
          </a:p>
          <a:p>
            <a:pPr>
              <a:buFontTx/>
              <a:buChar char="-"/>
            </a:pPr>
            <a:r>
              <a:rPr lang="cs-CZ" dirty="0" smtClean="0"/>
              <a:t>Včelstva uhynula v důsledku hluku lesní techniky při odstraňování kalamity</a:t>
            </a:r>
          </a:p>
          <a:p>
            <a:pPr>
              <a:buFontTx/>
              <a:buChar char="-"/>
            </a:pPr>
            <a:r>
              <a:rPr lang="cs-CZ" dirty="0" smtClean="0"/>
              <a:t>Včelstva zahynula v důsledku častého házení drobných kamínků na včelín neznámým pachatelem (uvedeno do protokolu na policii - jednou jsem tam někoho viděl)</a:t>
            </a:r>
          </a:p>
          <a:p>
            <a:pPr>
              <a:buFontTx/>
              <a:buChar char="-"/>
            </a:pPr>
            <a:r>
              <a:rPr lang="cs-CZ" dirty="0" smtClean="0"/>
              <a:t>Aranžování škod (dokumentování poražených úlů – část zapadaná sněhem, část bez sněhu</a:t>
            </a:r>
            <a:r>
              <a:rPr lang="cs-CZ" dirty="0"/>
              <a:t>)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Žádám náhradu za shořelou železnou oj maringotky, shořelé kované včelařské kleště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0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Dle ceníku se poskytuje PŘÍSPĚVEK ze Svépomocného fondu, nenahrazuje se škoda v plné výši</a:t>
            </a:r>
          </a:p>
          <a:p>
            <a:endParaRPr lang="cs-CZ" dirty="0" smtClean="0"/>
          </a:p>
          <a:p>
            <a:r>
              <a:rPr lang="cs-CZ" dirty="0" smtClean="0"/>
              <a:t>Škody na majetku, který není uveden v ceníku nelze uhradit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8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7F9B867-47A8-4D6A-9CE8-DBAEDC33C93E}"/>
              </a:ext>
            </a:extLst>
          </p:cNvPr>
          <p:cNvSpPr txBox="1"/>
          <p:nvPr/>
        </p:nvSpPr>
        <p:spPr>
          <a:xfrm>
            <a:off x="3530772" y="188640"/>
            <a:ext cx="2265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/>
              <a:t>Včelpo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7504" y="980729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980728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cs-CZ" sz="2000" dirty="0" smtClean="0"/>
              <a:t>V listopadu loňského roku RV rozhodl o prodeji společnosti.  V tajném hlasování schválil prodej panu Petrovi Vydrovi. Bylo mu umožněno </a:t>
            </a:r>
            <a:r>
              <a:rPr lang="cs-CZ" sz="2000" dirty="0"/>
              <a:t>provedení auditu, který si zajistil (20.- 21.3.), následně si audit vyhodnotil a 27.4. nám oznámil, že již nemá zájem o koupi </a:t>
            </a:r>
            <a:r>
              <a:rPr lang="cs-CZ" sz="2000" dirty="0" err="1"/>
              <a:t>Včelpa</a:t>
            </a:r>
            <a:r>
              <a:rPr lang="cs-CZ" sz="2000" dirty="0"/>
              <a:t>. Důvodem je, že na základě svých propočtů je </a:t>
            </a:r>
            <a:r>
              <a:rPr lang="cs-CZ" sz="2000" dirty="0" err="1"/>
              <a:t>Včelpo</a:t>
            </a:r>
            <a:r>
              <a:rPr lang="cs-CZ" sz="2000" dirty="0"/>
              <a:t> zadluženo více než 34 mil. Kč, což byla pro něj nepřekročitelná hranice pro odkoupení společnosti. </a:t>
            </a:r>
          </a:p>
          <a:p>
            <a:pPr marL="285750" indent="-285750" algn="just">
              <a:buFontTx/>
              <a:buChar char="-"/>
            </a:pPr>
            <a:r>
              <a:rPr lang="cs-CZ" sz="2000" dirty="0" smtClean="0"/>
              <a:t>V</a:t>
            </a:r>
            <a:r>
              <a:rPr lang="cs-CZ" sz="2000" dirty="0"/>
              <a:t> souladu s </a:t>
            </a:r>
            <a:r>
              <a:rPr lang="cs-CZ" sz="2000" dirty="0" smtClean="0"/>
              <a:t>usnesením </a:t>
            </a:r>
            <a:r>
              <a:rPr lang="cs-CZ" sz="2000" dirty="0"/>
              <a:t>srpnového RV bylo </a:t>
            </a:r>
            <a:r>
              <a:rPr lang="cs-CZ" sz="2000" dirty="0" err="1"/>
              <a:t>Včelpo</a:t>
            </a:r>
            <a:r>
              <a:rPr lang="cs-CZ" sz="2000" dirty="0"/>
              <a:t> následně nabídnuto druhému zájemci </a:t>
            </a:r>
            <a:r>
              <a:rPr lang="cs-CZ" sz="2000" dirty="0" smtClean="0"/>
              <a:t>- obecně prospěšné společnosti, jejímž zakladatelem je p</a:t>
            </a:r>
            <a:r>
              <a:rPr lang="cs-CZ" sz="2000" dirty="0"/>
              <a:t>. </a:t>
            </a:r>
            <a:r>
              <a:rPr lang="cs-CZ" sz="2000" dirty="0" smtClean="0"/>
              <a:t>Jan Šmíd. Ten </a:t>
            </a:r>
            <a:r>
              <a:rPr lang="cs-CZ" sz="2000" dirty="0"/>
              <a:t>zájem potvrdil, avšak před uzavřením smlouvy je třeba vyřešit závazky vůči největšímu věřiteli společnosti Kauflandu. </a:t>
            </a:r>
            <a:endParaRPr lang="cs-CZ" sz="2000" dirty="0" smtClean="0"/>
          </a:p>
          <a:p>
            <a:pPr marL="285750" indent="-285750" algn="just">
              <a:buFontTx/>
              <a:buChar char="-"/>
            </a:pPr>
            <a:r>
              <a:rPr lang="cs-CZ" sz="2000" dirty="0" smtClean="0"/>
              <a:t>Na srpnovém zasedání druhý zájemce svůj zájem opět potvrdil, bylo </a:t>
            </a:r>
            <a:r>
              <a:rPr lang="cs-CZ" sz="2000" dirty="0"/>
              <a:t>rozhodnuto o prodeji právě jemu s tím, že vzhledem ke komplikovanému vývoji ekonomické situace ve </a:t>
            </a:r>
            <a:r>
              <a:rPr lang="cs-CZ" sz="2000" dirty="0" err="1"/>
              <a:t>Včelpu</a:t>
            </a:r>
            <a:r>
              <a:rPr lang="cs-CZ" sz="2000" dirty="0"/>
              <a:t> RV revokoval část podmínek prodeje schválených v březnu tohoto roku. </a:t>
            </a:r>
            <a:r>
              <a:rPr lang="cs-CZ" sz="2000" dirty="0" smtClean="0"/>
              <a:t>Toto usnesení o prodeji druhému zájemci je důležité pro další jednání společnosti s věřiteli. Pokud se podaří se s věřiteli dohodnout na splátkách dluhů, měla by být následně uzavřena smlouva o převodu obchodního podílu, text smlouvy bude schvalovat mimořádné zasedání RV. 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55576" y="6021288"/>
            <a:ext cx="7056784" cy="700187"/>
          </a:xfrm>
        </p:spPr>
        <p:txBody>
          <a:bodyPr/>
          <a:lstStyle/>
          <a:p>
            <a:pPr algn="l"/>
            <a:r>
              <a:rPr lang="cs-CZ" b="1" i="1" dirty="0">
                <a:solidFill>
                  <a:schemeClr val="tx1"/>
                </a:solidFill>
              </a:rPr>
              <a:t>AKTIV zástupců ZO a OO ČSV, z. s.	  	</a:t>
            </a:r>
            <a:r>
              <a:rPr lang="cs-CZ" dirty="0"/>
              <a:t>		           </a:t>
            </a:r>
            <a:r>
              <a:rPr lang="cs-CZ" sz="2000" i="1" dirty="0" smtClean="0">
                <a:solidFill>
                  <a:schemeClr val="tx1"/>
                </a:solidFill>
              </a:rPr>
              <a:t>2018</a:t>
            </a:r>
            <a:r>
              <a:rPr lang="cs-CZ" dirty="0"/>
              <a:t>	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395536" y="5669280"/>
            <a:ext cx="85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065"/>
            <a:ext cx="668390" cy="8649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404664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Děkujeme za účast, </a:t>
            </a:r>
          </a:p>
          <a:p>
            <a:pPr algn="ctr"/>
            <a:r>
              <a:rPr lang="cs-CZ" sz="4000" b="1" dirty="0"/>
              <a:t>přednášejícím za přednesené příspěvky k tématu a všem diskutujícím a </a:t>
            </a:r>
          </a:p>
          <a:p>
            <a:pPr algn="ctr"/>
            <a:r>
              <a:rPr lang="cs-CZ" sz="4000" b="1" dirty="0"/>
              <a:t>účastníkům za práci, kterou pro včelařství a Český svaz včelařů odvádějí.</a:t>
            </a:r>
          </a:p>
        </p:txBody>
      </p:sp>
    </p:spTree>
    <p:extLst>
      <p:ext uri="{BB962C8B-B14F-4D97-AF65-F5344CB8AC3E}">
        <p14:creationId xmlns:p14="http://schemas.microsoft.com/office/powerpoint/2010/main" val="24042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Výše podpory na další léta programovací období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51321D-1D5A-41D5-820F-86AAF5BAFA94}"/>
              </a:ext>
            </a:extLst>
          </p:cNvPr>
          <p:cNvSpPr/>
          <p:nvPr/>
        </p:nvSpPr>
        <p:spPr>
          <a:xfrm>
            <a:off x="0" y="5301208"/>
            <a:ext cx="91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0"/>
              </a:spcAft>
            </a:pPr>
            <a:r>
              <a:rPr lang="cs-CZ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jednání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platbě za administraci této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dotace nebyla úspěšná a to z důvodu, že jsme žadatel nikoli administrátor dotace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spcAft>
                <a:spcPts val="0"/>
              </a:spcAft>
            </a:pP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zátěž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vratek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žadatele, kteří neplní dotační podmínky (prodej zařízení před uplynutím 5 leté lhůty apod., falšování dokladů)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62612"/>
              </p:ext>
            </p:extLst>
          </p:nvPr>
        </p:nvGraphicFramePr>
        <p:xfrm>
          <a:off x="251518" y="1628803"/>
          <a:ext cx="8712969" cy="345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9959">
                  <a:extLst>
                    <a:ext uri="{9D8B030D-6E8A-4147-A177-3AD203B41FA5}">
                      <a16:colId xmlns:a16="http://schemas.microsoft.com/office/drawing/2014/main" val="4134920967"/>
                    </a:ext>
                  </a:extLst>
                </a:gridCol>
                <a:gridCol w="1956505">
                  <a:extLst>
                    <a:ext uri="{9D8B030D-6E8A-4147-A177-3AD203B41FA5}">
                      <a16:colId xmlns:a16="http://schemas.microsoft.com/office/drawing/2014/main" val="1875183446"/>
                    </a:ext>
                  </a:extLst>
                </a:gridCol>
                <a:gridCol w="1956505">
                  <a:extLst>
                    <a:ext uri="{9D8B030D-6E8A-4147-A177-3AD203B41FA5}">
                      <a16:colId xmlns:a16="http://schemas.microsoft.com/office/drawing/2014/main" val="3612731016"/>
                    </a:ext>
                  </a:extLst>
                </a:gridCol>
              </a:tblGrid>
              <a:tr h="10165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Rozpočet pro období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effectLst/>
                        </a:rPr>
                        <a:t>2017/2018           v tis. Kč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effectLst/>
                        </a:rPr>
                        <a:t>2018/2019           v tis. Kč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637189"/>
                  </a:ext>
                </a:extLst>
              </a:tr>
              <a:tr h="50829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Prostředky ČR 50%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31 932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31 265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711611"/>
                  </a:ext>
                </a:extLst>
              </a:tr>
              <a:tr h="50829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Prostředky EU 50%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31 932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31 265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413077"/>
                  </a:ext>
                </a:extLst>
              </a:tr>
              <a:tr h="50829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Celkem 100%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63 864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62 530 *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5512"/>
                  </a:ext>
                </a:extLst>
              </a:tr>
              <a:tr h="40663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23217"/>
                  </a:ext>
                </a:extLst>
              </a:tr>
              <a:tr h="508291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* předpokládaný kurz 31. 12. 2018: 1 EUR = 25 Kč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4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6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5435" y="2708920"/>
            <a:ext cx="7772400" cy="12241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Informace o poskytnuté národní dotaci 1.D v roce 2018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7772400" cy="162247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6011</TotalTime>
  <Words>3644</Words>
  <Application>Microsoft Office PowerPoint</Application>
  <PresentationFormat>Předvádění na obrazovce (4:3)</PresentationFormat>
  <Paragraphs>405</Paragraphs>
  <Slides>73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9" baseType="lpstr">
      <vt:lpstr>Arial</vt:lpstr>
      <vt:lpstr>Calibri</vt:lpstr>
      <vt:lpstr>Times New Roman</vt:lpstr>
      <vt:lpstr>Verdana</vt:lpstr>
      <vt:lpstr>Motiv systému Office</vt:lpstr>
      <vt:lpstr>Dokument</vt:lpstr>
      <vt:lpstr>AKTIV zástupců ZO, OO a KKV ČSV, z. s. pro Pardubický kraj</vt:lpstr>
      <vt:lpstr>Prezentace aplikace PowerPoint</vt:lpstr>
      <vt:lpstr>Organizační záležitosti</vt:lpstr>
      <vt:lpstr>Program</vt:lpstr>
      <vt:lpstr>Dotační politika</vt:lpstr>
      <vt:lpstr>EVROPSKÉ DOTACE  </vt:lpstr>
      <vt:lpstr>Přehled o čerpání dotací podle nařízení Rady (ES) č. 797/2004 v letech 2005 – 2017</vt:lpstr>
      <vt:lpstr>Výše podpory na další léta programovací období</vt:lpstr>
      <vt:lpstr>Informace o poskytnuté národní dotaci 1.D v roce 2018</vt:lpstr>
      <vt:lpstr>Dotace  1.D</vt:lpstr>
      <vt:lpstr>Prezentace aplikace PowerPoint</vt:lpstr>
      <vt:lpstr>Prezentace aplikace PowerPoint</vt:lpstr>
      <vt:lpstr>Prezentace aplikace PowerPoint</vt:lpstr>
      <vt:lpstr>Odpovědnost  ZO ČSV</vt:lpstr>
      <vt:lpstr>Administrace dotace  1.D</vt:lpstr>
      <vt:lpstr>Použití </vt:lpstr>
      <vt:lpstr>Dotace na kompresory a vyvíječe</vt:lpstr>
      <vt:lpstr>Statistika z CIS – členská základna v ČR a krajích </vt:lpstr>
      <vt:lpstr>Individuální   editace  údajů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Důležité upozornění!!!</vt:lpstr>
      <vt:lpstr>Zdravotní problematika</vt:lpstr>
      <vt:lpstr>Kontrola zdraví včel  a   nákazová situace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LEGISLATIVA</vt:lpstr>
      <vt:lpstr>Legislativa – přehled změn</vt:lpstr>
      <vt:lpstr>Prezentace aplikace PowerPoint</vt:lpstr>
      <vt:lpstr>  Novelou veterinárního zákona také došlo ke změně v § 27a, který se týká prodeje malých množství vlastních produktů z prvovýroby </vt:lpstr>
      <vt:lpstr>Značení medu prodávaného formou „ze dvora“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Vyhláška o ochraně včel, zvěře, vodních organismů a dalších necílových organismů při použití přípravků na ochranu rostlin č. 327/2012 Sb.  </vt:lpstr>
      <vt:lpstr>                   Změny vyhlášky o označování a evidenci zvířat a hospodářství  V souvislosti se zrušením zapojení obcí do procesu ochrany včel, bylo třeba změnit i vyhlášku pro označování zvířat a jejich evidenci. Stalo se tak vyhláškou č. 449 ze dne 12. prosince 2017, kterou se mění vyhláška č. 136/2004 Sb., kterou se stanoví podrobnosti označování zvířat a jejich evidence a evidence hospodářství a osob stanovených plemenářským zákonem, ve znění pozdějších předpisů  Ustanovení § 80 se použije pro hlášení změn k 1. září. Nově vložený § 80a upravuje hlášení, které může být učiněno kdykoliv během roku včetně přesunů včelstev. K tomuto účelu byla vytvořena nová příloha č. 16.    V registru chovatelů včel se u každého chovatele včel evidují nově i cizinci.  Pověřená osoba (ČMSCH, a.s.) provede zpracování údajů do evidence do 60 pracovních dnů v případě běžného hlášení k 1.9. a k hlášení vzniku nového stanoviště nebo zániku evidovaného stanoviště během roku. Půjde-li však o kočování, tj. přesun na nové dosud neevidované stanoviště, nebo rušení dříve registrovaného stanoviště, pak na to má ČMSCH, a.s. 10 dnů.  Co se týče příloh. Stávající příloha č. 15 je doplněna o kolonku pro cizince a pod čarou se upozorňuje, že tento formulář použijí včelaři začátečníci, kteří v průběhu roku začnou včelařit. Nečeká se s hlášením na září, ale podává se neprodleně, když začne chovatel včelařit.  Příloha č. 16 je nová a používá se pro přesuny včelstev, tj. hlášení nových stanovišť a rušení stanovišť nepoužívaných. </vt:lpstr>
      <vt:lpstr>Změna zákona o zemědělství</vt:lpstr>
      <vt:lpstr>Prezentace aplikace PowerPoint</vt:lpstr>
      <vt:lpstr>Aktuální problematika našeho spolku</vt:lpstr>
      <vt:lpstr>Prezentace aplikace PowerPoint</vt:lpstr>
      <vt:lpstr>GDPR</vt:lpstr>
      <vt:lpstr>Prezentace aplikace PowerPoint</vt:lpstr>
      <vt:lpstr>Směrnice zrušené, nové a novelizované</vt:lpstr>
      <vt:lpstr> Na březnovém zasedání RV v r. 2018  byla zrušena Směrnice ČSV č. 1/2012 pro prohlížitele včelstev a byla přijata změna Jednacího řádu RV v následujícím znění: </vt:lpstr>
      <vt:lpstr>Novinky v CIS</vt:lpstr>
      <vt:lpstr>Prezentace aplikace PowerPoint</vt:lpstr>
      <vt:lpstr>Prezentace aplikace PowerPoint</vt:lpstr>
      <vt:lpstr>Prezentace aplikace PowerPoint</vt:lpstr>
      <vt:lpstr>Prezentace aplikace PowerPoint</vt:lpstr>
      <vt:lpstr>Přeregistrace ZO a OO ve spolkovém rejstříku</vt:lpstr>
      <vt:lpstr>Problematika Svépomocného fondu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 zástupců ZO, OO a KKV ČSV, o. s. pro Prahu a Středočeský kraj</dc:title>
  <dc:creator>ODB_RED_00</dc:creator>
  <cp:lastModifiedBy>Linda Hladíková</cp:lastModifiedBy>
  <cp:revision>375</cp:revision>
  <cp:lastPrinted>2016-08-30T20:53:41Z</cp:lastPrinted>
  <dcterms:created xsi:type="dcterms:W3CDTF">2014-08-28T10:33:49Z</dcterms:created>
  <dcterms:modified xsi:type="dcterms:W3CDTF">2018-09-06T09:08:48Z</dcterms:modified>
</cp:coreProperties>
</file>